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380"/>
    <p:restoredTop sz="94660"/>
  </p:normalViewPr>
  <p:slideViewPr>
    <p:cSldViewPr snapToGrid="0">
      <p:cViewPr varScale="1">
        <p:scale>
          <a:sx n="79" d="100"/>
          <a:sy n="79" d="100"/>
        </p:scale>
        <p:origin x="821"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88E39E5-872E-F53E-8ED2-434ED82A82E2}"/>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7C116F40-101C-ED43-B79B-CFB58349CE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DB77982C-47B9-DF18-9CC0-4682D1FFD87F}"/>
              </a:ext>
            </a:extLst>
          </p:cNvPr>
          <p:cNvSpPr>
            <a:spLocks noGrp="1"/>
          </p:cNvSpPr>
          <p:nvPr>
            <p:ph type="dt" sz="half" idx="10"/>
          </p:nvPr>
        </p:nvSpPr>
        <p:spPr/>
        <p:txBody>
          <a:bodyPr/>
          <a:lstStyle/>
          <a:p>
            <a:fld id="{9C2FD6C2-3A70-4E48-81DE-4542BACA5679}" type="datetimeFigureOut">
              <a:rPr lang="he-IL" smtClean="0"/>
              <a:t>כ"ז/שבט/תשפ"ד</a:t>
            </a:fld>
            <a:endParaRPr lang="he-IL"/>
          </a:p>
        </p:txBody>
      </p:sp>
      <p:sp>
        <p:nvSpPr>
          <p:cNvPr id="5" name="מציין מיקום של כותרת תחתונה 4">
            <a:extLst>
              <a:ext uri="{FF2B5EF4-FFF2-40B4-BE49-F238E27FC236}">
                <a16:creationId xmlns:a16="http://schemas.microsoft.com/office/drawing/2014/main" id="{43772E83-054B-CDA2-8AC1-B71C4EE60414}"/>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2B8E9679-45C7-1636-62AC-892C90743CCC}"/>
              </a:ext>
            </a:extLst>
          </p:cNvPr>
          <p:cNvSpPr>
            <a:spLocks noGrp="1"/>
          </p:cNvSpPr>
          <p:nvPr>
            <p:ph type="sldNum" sz="quarter" idx="12"/>
          </p:nvPr>
        </p:nvSpPr>
        <p:spPr/>
        <p:txBody>
          <a:bodyPr/>
          <a:lstStyle/>
          <a:p>
            <a:fld id="{7C017297-01E7-4C72-93DD-A6C63D90C2F6}" type="slidenum">
              <a:rPr lang="he-IL" smtClean="0"/>
              <a:t>‹#›</a:t>
            </a:fld>
            <a:endParaRPr lang="he-IL"/>
          </a:p>
        </p:txBody>
      </p:sp>
    </p:spTree>
    <p:extLst>
      <p:ext uri="{BB962C8B-B14F-4D97-AF65-F5344CB8AC3E}">
        <p14:creationId xmlns:p14="http://schemas.microsoft.com/office/powerpoint/2010/main" val="19402355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6C8B51D-CD2B-3F47-300F-3A201C04FF67}"/>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B94B7CB6-CCA3-F2AB-89AA-B8F112494BDE}"/>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45494651-8231-5F74-E940-5F89252CF5F1}"/>
              </a:ext>
            </a:extLst>
          </p:cNvPr>
          <p:cNvSpPr>
            <a:spLocks noGrp="1"/>
          </p:cNvSpPr>
          <p:nvPr>
            <p:ph type="dt" sz="half" idx="10"/>
          </p:nvPr>
        </p:nvSpPr>
        <p:spPr/>
        <p:txBody>
          <a:bodyPr/>
          <a:lstStyle/>
          <a:p>
            <a:fld id="{9C2FD6C2-3A70-4E48-81DE-4542BACA5679}" type="datetimeFigureOut">
              <a:rPr lang="he-IL" smtClean="0"/>
              <a:t>כ"ז/שבט/תשפ"ד</a:t>
            </a:fld>
            <a:endParaRPr lang="he-IL"/>
          </a:p>
        </p:txBody>
      </p:sp>
      <p:sp>
        <p:nvSpPr>
          <p:cNvPr id="5" name="מציין מיקום של כותרת תחתונה 4">
            <a:extLst>
              <a:ext uri="{FF2B5EF4-FFF2-40B4-BE49-F238E27FC236}">
                <a16:creationId xmlns:a16="http://schemas.microsoft.com/office/drawing/2014/main" id="{EDE09C2A-35F7-4B91-457C-ED33C7CBFCEE}"/>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5A222AD7-F9AC-E740-9385-E90C34CF63F4}"/>
              </a:ext>
            </a:extLst>
          </p:cNvPr>
          <p:cNvSpPr>
            <a:spLocks noGrp="1"/>
          </p:cNvSpPr>
          <p:nvPr>
            <p:ph type="sldNum" sz="quarter" idx="12"/>
          </p:nvPr>
        </p:nvSpPr>
        <p:spPr/>
        <p:txBody>
          <a:bodyPr/>
          <a:lstStyle/>
          <a:p>
            <a:fld id="{7C017297-01E7-4C72-93DD-A6C63D90C2F6}" type="slidenum">
              <a:rPr lang="he-IL" smtClean="0"/>
              <a:t>‹#›</a:t>
            </a:fld>
            <a:endParaRPr lang="he-IL"/>
          </a:p>
        </p:txBody>
      </p:sp>
    </p:spTree>
    <p:extLst>
      <p:ext uri="{BB962C8B-B14F-4D97-AF65-F5344CB8AC3E}">
        <p14:creationId xmlns:p14="http://schemas.microsoft.com/office/powerpoint/2010/main" val="40524492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B4AF4F87-CEF4-1865-A679-FDB5DBD216A6}"/>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980C1C66-0181-1A52-3A2E-40334B72439B}"/>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A919D961-FF8F-7E26-B5F2-2BAB46D3B14D}"/>
              </a:ext>
            </a:extLst>
          </p:cNvPr>
          <p:cNvSpPr>
            <a:spLocks noGrp="1"/>
          </p:cNvSpPr>
          <p:nvPr>
            <p:ph type="dt" sz="half" idx="10"/>
          </p:nvPr>
        </p:nvSpPr>
        <p:spPr/>
        <p:txBody>
          <a:bodyPr/>
          <a:lstStyle/>
          <a:p>
            <a:fld id="{9C2FD6C2-3A70-4E48-81DE-4542BACA5679}" type="datetimeFigureOut">
              <a:rPr lang="he-IL" smtClean="0"/>
              <a:t>כ"ז/שבט/תשפ"ד</a:t>
            </a:fld>
            <a:endParaRPr lang="he-IL"/>
          </a:p>
        </p:txBody>
      </p:sp>
      <p:sp>
        <p:nvSpPr>
          <p:cNvPr id="5" name="מציין מיקום של כותרת תחתונה 4">
            <a:extLst>
              <a:ext uri="{FF2B5EF4-FFF2-40B4-BE49-F238E27FC236}">
                <a16:creationId xmlns:a16="http://schemas.microsoft.com/office/drawing/2014/main" id="{1BAC6308-4774-BC4A-E444-BAF19FB9A92B}"/>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0E67FC3B-12E8-271E-CF09-EF126B37A374}"/>
              </a:ext>
            </a:extLst>
          </p:cNvPr>
          <p:cNvSpPr>
            <a:spLocks noGrp="1"/>
          </p:cNvSpPr>
          <p:nvPr>
            <p:ph type="sldNum" sz="quarter" idx="12"/>
          </p:nvPr>
        </p:nvSpPr>
        <p:spPr/>
        <p:txBody>
          <a:bodyPr/>
          <a:lstStyle/>
          <a:p>
            <a:fld id="{7C017297-01E7-4C72-93DD-A6C63D90C2F6}" type="slidenum">
              <a:rPr lang="he-IL" smtClean="0"/>
              <a:t>‹#›</a:t>
            </a:fld>
            <a:endParaRPr lang="he-IL"/>
          </a:p>
        </p:txBody>
      </p:sp>
    </p:spTree>
    <p:extLst>
      <p:ext uri="{BB962C8B-B14F-4D97-AF65-F5344CB8AC3E}">
        <p14:creationId xmlns:p14="http://schemas.microsoft.com/office/powerpoint/2010/main" val="2206797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8DBC6C9-3EF0-7425-C326-CF8ED4DD81DC}"/>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6C30DB0F-F4E8-F3E6-B8C4-5CBE4755A9EA}"/>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8B4B1D0C-EAD8-CBDE-EA17-860891E900AB}"/>
              </a:ext>
            </a:extLst>
          </p:cNvPr>
          <p:cNvSpPr>
            <a:spLocks noGrp="1"/>
          </p:cNvSpPr>
          <p:nvPr>
            <p:ph type="dt" sz="half" idx="10"/>
          </p:nvPr>
        </p:nvSpPr>
        <p:spPr/>
        <p:txBody>
          <a:bodyPr/>
          <a:lstStyle/>
          <a:p>
            <a:fld id="{9C2FD6C2-3A70-4E48-81DE-4542BACA5679}" type="datetimeFigureOut">
              <a:rPr lang="he-IL" smtClean="0"/>
              <a:t>כ"ז/שבט/תשפ"ד</a:t>
            </a:fld>
            <a:endParaRPr lang="he-IL"/>
          </a:p>
        </p:txBody>
      </p:sp>
      <p:sp>
        <p:nvSpPr>
          <p:cNvPr id="5" name="מציין מיקום של כותרת תחתונה 4">
            <a:extLst>
              <a:ext uri="{FF2B5EF4-FFF2-40B4-BE49-F238E27FC236}">
                <a16:creationId xmlns:a16="http://schemas.microsoft.com/office/drawing/2014/main" id="{96B0E2F2-CD3C-EBA5-3DBF-78FA9FD8FDD0}"/>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2A943021-BEC6-675E-0B3F-75C5F2A4C4E2}"/>
              </a:ext>
            </a:extLst>
          </p:cNvPr>
          <p:cNvSpPr>
            <a:spLocks noGrp="1"/>
          </p:cNvSpPr>
          <p:nvPr>
            <p:ph type="sldNum" sz="quarter" idx="12"/>
          </p:nvPr>
        </p:nvSpPr>
        <p:spPr/>
        <p:txBody>
          <a:bodyPr/>
          <a:lstStyle/>
          <a:p>
            <a:fld id="{7C017297-01E7-4C72-93DD-A6C63D90C2F6}" type="slidenum">
              <a:rPr lang="he-IL" smtClean="0"/>
              <a:t>‹#›</a:t>
            </a:fld>
            <a:endParaRPr lang="he-IL"/>
          </a:p>
        </p:txBody>
      </p:sp>
    </p:spTree>
    <p:extLst>
      <p:ext uri="{BB962C8B-B14F-4D97-AF65-F5344CB8AC3E}">
        <p14:creationId xmlns:p14="http://schemas.microsoft.com/office/powerpoint/2010/main" val="405473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1749E39-FCA7-AA1E-18C6-D8C8E071D831}"/>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F2E6C7B5-045A-1CFC-5592-B2B3696A4C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86BCA764-39B2-C36E-C25B-5655FFEF2B4A}"/>
              </a:ext>
            </a:extLst>
          </p:cNvPr>
          <p:cNvSpPr>
            <a:spLocks noGrp="1"/>
          </p:cNvSpPr>
          <p:nvPr>
            <p:ph type="dt" sz="half" idx="10"/>
          </p:nvPr>
        </p:nvSpPr>
        <p:spPr/>
        <p:txBody>
          <a:bodyPr/>
          <a:lstStyle/>
          <a:p>
            <a:fld id="{9C2FD6C2-3A70-4E48-81DE-4542BACA5679}" type="datetimeFigureOut">
              <a:rPr lang="he-IL" smtClean="0"/>
              <a:t>כ"ז/שבט/תשפ"ד</a:t>
            </a:fld>
            <a:endParaRPr lang="he-IL"/>
          </a:p>
        </p:txBody>
      </p:sp>
      <p:sp>
        <p:nvSpPr>
          <p:cNvPr id="5" name="מציין מיקום של כותרת תחתונה 4">
            <a:extLst>
              <a:ext uri="{FF2B5EF4-FFF2-40B4-BE49-F238E27FC236}">
                <a16:creationId xmlns:a16="http://schemas.microsoft.com/office/drawing/2014/main" id="{56C5D31F-F12C-5845-911E-F28514C59C30}"/>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5AA58E4D-5C31-C3EF-176E-D168F4A9FCA8}"/>
              </a:ext>
            </a:extLst>
          </p:cNvPr>
          <p:cNvSpPr>
            <a:spLocks noGrp="1"/>
          </p:cNvSpPr>
          <p:nvPr>
            <p:ph type="sldNum" sz="quarter" idx="12"/>
          </p:nvPr>
        </p:nvSpPr>
        <p:spPr/>
        <p:txBody>
          <a:bodyPr/>
          <a:lstStyle/>
          <a:p>
            <a:fld id="{7C017297-01E7-4C72-93DD-A6C63D90C2F6}" type="slidenum">
              <a:rPr lang="he-IL" smtClean="0"/>
              <a:t>‹#›</a:t>
            </a:fld>
            <a:endParaRPr lang="he-IL"/>
          </a:p>
        </p:txBody>
      </p:sp>
    </p:spTree>
    <p:extLst>
      <p:ext uri="{BB962C8B-B14F-4D97-AF65-F5344CB8AC3E}">
        <p14:creationId xmlns:p14="http://schemas.microsoft.com/office/powerpoint/2010/main" val="4109522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0D4C23F-2BDA-2BF2-F8DC-03A98BA088EF}"/>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EB7951D9-DED0-7EF6-2158-1EF92436E1D1}"/>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7E93E17E-EBD7-E2D3-15B4-169C56AD9428}"/>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8DBFC264-AB74-5462-48BB-D682DF03AB4D}"/>
              </a:ext>
            </a:extLst>
          </p:cNvPr>
          <p:cNvSpPr>
            <a:spLocks noGrp="1"/>
          </p:cNvSpPr>
          <p:nvPr>
            <p:ph type="dt" sz="half" idx="10"/>
          </p:nvPr>
        </p:nvSpPr>
        <p:spPr/>
        <p:txBody>
          <a:bodyPr/>
          <a:lstStyle/>
          <a:p>
            <a:fld id="{9C2FD6C2-3A70-4E48-81DE-4542BACA5679}" type="datetimeFigureOut">
              <a:rPr lang="he-IL" smtClean="0"/>
              <a:t>כ"ז/שבט/תשפ"ד</a:t>
            </a:fld>
            <a:endParaRPr lang="he-IL"/>
          </a:p>
        </p:txBody>
      </p:sp>
      <p:sp>
        <p:nvSpPr>
          <p:cNvPr id="6" name="מציין מיקום של כותרת תחתונה 5">
            <a:extLst>
              <a:ext uri="{FF2B5EF4-FFF2-40B4-BE49-F238E27FC236}">
                <a16:creationId xmlns:a16="http://schemas.microsoft.com/office/drawing/2014/main" id="{325E4F35-9D76-E929-EC7A-D2BD1AEB3CCD}"/>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D59E04A2-C9CB-8925-9F90-60C59ABCBBE7}"/>
              </a:ext>
            </a:extLst>
          </p:cNvPr>
          <p:cNvSpPr>
            <a:spLocks noGrp="1"/>
          </p:cNvSpPr>
          <p:nvPr>
            <p:ph type="sldNum" sz="quarter" idx="12"/>
          </p:nvPr>
        </p:nvSpPr>
        <p:spPr/>
        <p:txBody>
          <a:bodyPr/>
          <a:lstStyle/>
          <a:p>
            <a:fld id="{7C017297-01E7-4C72-93DD-A6C63D90C2F6}" type="slidenum">
              <a:rPr lang="he-IL" smtClean="0"/>
              <a:t>‹#›</a:t>
            </a:fld>
            <a:endParaRPr lang="he-IL"/>
          </a:p>
        </p:txBody>
      </p:sp>
    </p:spTree>
    <p:extLst>
      <p:ext uri="{BB962C8B-B14F-4D97-AF65-F5344CB8AC3E}">
        <p14:creationId xmlns:p14="http://schemas.microsoft.com/office/powerpoint/2010/main" val="2575215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B080034-6715-79E5-7817-DC1E5386EADA}"/>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27E389BC-CA5A-9938-952A-76C45D82B1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8705664B-6B7C-352E-3DE4-1190253E02FC}"/>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5B9E739E-247C-FF4E-E4E3-11DFA4D163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9D12E7FA-DF57-3F73-0078-A6DBA0F28361}"/>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EBB2E3EF-400C-F8B6-D7D1-E9CB4E1DF62C}"/>
              </a:ext>
            </a:extLst>
          </p:cNvPr>
          <p:cNvSpPr>
            <a:spLocks noGrp="1"/>
          </p:cNvSpPr>
          <p:nvPr>
            <p:ph type="dt" sz="half" idx="10"/>
          </p:nvPr>
        </p:nvSpPr>
        <p:spPr/>
        <p:txBody>
          <a:bodyPr/>
          <a:lstStyle/>
          <a:p>
            <a:fld id="{9C2FD6C2-3A70-4E48-81DE-4542BACA5679}" type="datetimeFigureOut">
              <a:rPr lang="he-IL" smtClean="0"/>
              <a:t>כ"ז/שבט/תשפ"ד</a:t>
            </a:fld>
            <a:endParaRPr lang="he-IL"/>
          </a:p>
        </p:txBody>
      </p:sp>
      <p:sp>
        <p:nvSpPr>
          <p:cNvPr id="8" name="מציין מיקום של כותרת תחתונה 7">
            <a:extLst>
              <a:ext uri="{FF2B5EF4-FFF2-40B4-BE49-F238E27FC236}">
                <a16:creationId xmlns:a16="http://schemas.microsoft.com/office/drawing/2014/main" id="{740C7455-F4F3-DFA3-4C72-EC7B13392641}"/>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CCD2AF89-BF08-09CF-76B5-1EE63B39D73F}"/>
              </a:ext>
            </a:extLst>
          </p:cNvPr>
          <p:cNvSpPr>
            <a:spLocks noGrp="1"/>
          </p:cNvSpPr>
          <p:nvPr>
            <p:ph type="sldNum" sz="quarter" idx="12"/>
          </p:nvPr>
        </p:nvSpPr>
        <p:spPr/>
        <p:txBody>
          <a:bodyPr/>
          <a:lstStyle/>
          <a:p>
            <a:fld id="{7C017297-01E7-4C72-93DD-A6C63D90C2F6}" type="slidenum">
              <a:rPr lang="he-IL" smtClean="0"/>
              <a:t>‹#›</a:t>
            </a:fld>
            <a:endParaRPr lang="he-IL"/>
          </a:p>
        </p:txBody>
      </p:sp>
    </p:spTree>
    <p:extLst>
      <p:ext uri="{BB962C8B-B14F-4D97-AF65-F5344CB8AC3E}">
        <p14:creationId xmlns:p14="http://schemas.microsoft.com/office/powerpoint/2010/main" val="1956720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E5B6724-A7CC-DFBE-0A44-3B598A9E59BF}"/>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3A3DFD9C-58E9-D284-0012-5C88DD6F869E}"/>
              </a:ext>
            </a:extLst>
          </p:cNvPr>
          <p:cNvSpPr>
            <a:spLocks noGrp="1"/>
          </p:cNvSpPr>
          <p:nvPr>
            <p:ph type="dt" sz="half" idx="10"/>
          </p:nvPr>
        </p:nvSpPr>
        <p:spPr/>
        <p:txBody>
          <a:bodyPr/>
          <a:lstStyle/>
          <a:p>
            <a:fld id="{9C2FD6C2-3A70-4E48-81DE-4542BACA5679}" type="datetimeFigureOut">
              <a:rPr lang="he-IL" smtClean="0"/>
              <a:t>כ"ז/שבט/תשפ"ד</a:t>
            </a:fld>
            <a:endParaRPr lang="he-IL"/>
          </a:p>
        </p:txBody>
      </p:sp>
      <p:sp>
        <p:nvSpPr>
          <p:cNvPr id="4" name="מציין מיקום של כותרת תחתונה 3">
            <a:extLst>
              <a:ext uri="{FF2B5EF4-FFF2-40B4-BE49-F238E27FC236}">
                <a16:creationId xmlns:a16="http://schemas.microsoft.com/office/drawing/2014/main" id="{0A5C4288-320F-4706-F5BB-B006487A8746}"/>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5BA9A7EE-7150-604C-054C-E1E65540C3C1}"/>
              </a:ext>
            </a:extLst>
          </p:cNvPr>
          <p:cNvSpPr>
            <a:spLocks noGrp="1"/>
          </p:cNvSpPr>
          <p:nvPr>
            <p:ph type="sldNum" sz="quarter" idx="12"/>
          </p:nvPr>
        </p:nvSpPr>
        <p:spPr/>
        <p:txBody>
          <a:bodyPr/>
          <a:lstStyle/>
          <a:p>
            <a:fld id="{7C017297-01E7-4C72-93DD-A6C63D90C2F6}" type="slidenum">
              <a:rPr lang="he-IL" smtClean="0"/>
              <a:t>‹#›</a:t>
            </a:fld>
            <a:endParaRPr lang="he-IL"/>
          </a:p>
        </p:txBody>
      </p:sp>
    </p:spTree>
    <p:extLst>
      <p:ext uri="{BB962C8B-B14F-4D97-AF65-F5344CB8AC3E}">
        <p14:creationId xmlns:p14="http://schemas.microsoft.com/office/powerpoint/2010/main" val="1524531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BE3257D1-FAA9-CB39-020E-FEB23DD2857E}"/>
              </a:ext>
            </a:extLst>
          </p:cNvPr>
          <p:cNvSpPr>
            <a:spLocks noGrp="1"/>
          </p:cNvSpPr>
          <p:nvPr>
            <p:ph type="dt" sz="half" idx="10"/>
          </p:nvPr>
        </p:nvSpPr>
        <p:spPr/>
        <p:txBody>
          <a:bodyPr/>
          <a:lstStyle/>
          <a:p>
            <a:fld id="{9C2FD6C2-3A70-4E48-81DE-4542BACA5679}" type="datetimeFigureOut">
              <a:rPr lang="he-IL" smtClean="0"/>
              <a:t>כ"ז/שבט/תשפ"ד</a:t>
            </a:fld>
            <a:endParaRPr lang="he-IL"/>
          </a:p>
        </p:txBody>
      </p:sp>
      <p:sp>
        <p:nvSpPr>
          <p:cNvPr id="3" name="מציין מיקום של כותרת תחתונה 2">
            <a:extLst>
              <a:ext uri="{FF2B5EF4-FFF2-40B4-BE49-F238E27FC236}">
                <a16:creationId xmlns:a16="http://schemas.microsoft.com/office/drawing/2014/main" id="{5C17CBC8-47B3-57A3-6DB1-1E17ECFA23FF}"/>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20AABECD-A841-ECB6-4B0F-243D413CB691}"/>
              </a:ext>
            </a:extLst>
          </p:cNvPr>
          <p:cNvSpPr>
            <a:spLocks noGrp="1"/>
          </p:cNvSpPr>
          <p:nvPr>
            <p:ph type="sldNum" sz="quarter" idx="12"/>
          </p:nvPr>
        </p:nvSpPr>
        <p:spPr/>
        <p:txBody>
          <a:bodyPr/>
          <a:lstStyle/>
          <a:p>
            <a:fld id="{7C017297-01E7-4C72-93DD-A6C63D90C2F6}" type="slidenum">
              <a:rPr lang="he-IL" smtClean="0"/>
              <a:t>‹#›</a:t>
            </a:fld>
            <a:endParaRPr lang="he-IL"/>
          </a:p>
        </p:txBody>
      </p:sp>
    </p:spTree>
    <p:extLst>
      <p:ext uri="{BB962C8B-B14F-4D97-AF65-F5344CB8AC3E}">
        <p14:creationId xmlns:p14="http://schemas.microsoft.com/office/powerpoint/2010/main" val="24454976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21958DF-5DDC-1522-7052-39A0C598C1BC}"/>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2477EDD6-DD96-AE8B-CABF-1D1DC0D580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BA622EF8-29CC-A887-FD66-E59D188AFC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AF43E11F-C85C-641B-94F2-D842AE40A6D9}"/>
              </a:ext>
            </a:extLst>
          </p:cNvPr>
          <p:cNvSpPr>
            <a:spLocks noGrp="1"/>
          </p:cNvSpPr>
          <p:nvPr>
            <p:ph type="dt" sz="half" idx="10"/>
          </p:nvPr>
        </p:nvSpPr>
        <p:spPr/>
        <p:txBody>
          <a:bodyPr/>
          <a:lstStyle/>
          <a:p>
            <a:fld id="{9C2FD6C2-3A70-4E48-81DE-4542BACA5679}" type="datetimeFigureOut">
              <a:rPr lang="he-IL" smtClean="0"/>
              <a:t>כ"ז/שבט/תשפ"ד</a:t>
            </a:fld>
            <a:endParaRPr lang="he-IL"/>
          </a:p>
        </p:txBody>
      </p:sp>
      <p:sp>
        <p:nvSpPr>
          <p:cNvPr id="6" name="מציין מיקום של כותרת תחתונה 5">
            <a:extLst>
              <a:ext uri="{FF2B5EF4-FFF2-40B4-BE49-F238E27FC236}">
                <a16:creationId xmlns:a16="http://schemas.microsoft.com/office/drawing/2014/main" id="{BBA9BB53-2F70-5989-B390-C4EA9DF65A0B}"/>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EAB0DEE0-B3A5-A412-F459-3F1F0FDB4C74}"/>
              </a:ext>
            </a:extLst>
          </p:cNvPr>
          <p:cNvSpPr>
            <a:spLocks noGrp="1"/>
          </p:cNvSpPr>
          <p:nvPr>
            <p:ph type="sldNum" sz="quarter" idx="12"/>
          </p:nvPr>
        </p:nvSpPr>
        <p:spPr/>
        <p:txBody>
          <a:bodyPr/>
          <a:lstStyle/>
          <a:p>
            <a:fld id="{7C017297-01E7-4C72-93DD-A6C63D90C2F6}" type="slidenum">
              <a:rPr lang="he-IL" smtClean="0"/>
              <a:t>‹#›</a:t>
            </a:fld>
            <a:endParaRPr lang="he-IL"/>
          </a:p>
        </p:txBody>
      </p:sp>
    </p:spTree>
    <p:extLst>
      <p:ext uri="{BB962C8B-B14F-4D97-AF65-F5344CB8AC3E}">
        <p14:creationId xmlns:p14="http://schemas.microsoft.com/office/powerpoint/2010/main" val="40040142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DB8A7A5-7275-81EF-8951-331C02817A37}"/>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D50FECE8-58B1-0410-330D-9632348594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2E5326B9-40A4-B08E-B11B-56C47B7BBA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36A87A39-685D-13F2-753A-8FC7DCA21D70}"/>
              </a:ext>
            </a:extLst>
          </p:cNvPr>
          <p:cNvSpPr>
            <a:spLocks noGrp="1"/>
          </p:cNvSpPr>
          <p:nvPr>
            <p:ph type="dt" sz="half" idx="10"/>
          </p:nvPr>
        </p:nvSpPr>
        <p:spPr/>
        <p:txBody>
          <a:bodyPr/>
          <a:lstStyle/>
          <a:p>
            <a:fld id="{9C2FD6C2-3A70-4E48-81DE-4542BACA5679}" type="datetimeFigureOut">
              <a:rPr lang="he-IL" smtClean="0"/>
              <a:t>כ"ז/שבט/תשפ"ד</a:t>
            </a:fld>
            <a:endParaRPr lang="he-IL"/>
          </a:p>
        </p:txBody>
      </p:sp>
      <p:sp>
        <p:nvSpPr>
          <p:cNvPr id="6" name="מציין מיקום של כותרת תחתונה 5">
            <a:extLst>
              <a:ext uri="{FF2B5EF4-FFF2-40B4-BE49-F238E27FC236}">
                <a16:creationId xmlns:a16="http://schemas.microsoft.com/office/drawing/2014/main" id="{55A42C71-BEC6-0C7B-3C81-769B4E171687}"/>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31577686-1FDE-8311-3D15-4AC3816C87F5}"/>
              </a:ext>
            </a:extLst>
          </p:cNvPr>
          <p:cNvSpPr>
            <a:spLocks noGrp="1"/>
          </p:cNvSpPr>
          <p:nvPr>
            <p:ph type="sldNum" sz="quarter" idx="12"/>
          </p:nvPr>
        </p:nvSpPr>
        <p:spPr/>
        <p:txBody>
          <a:bodyPr/>
          <a:lstStyle/>
          <a:p>
            <a:fld id="{7C017297-01E7-4C72-93DD-A6C63D90C2F6}" type="slidenum">
              <a:rPr lang="he-IL" smtClean="0"/>
              <a:t>‹#›</a:t>
            </a:fld>
            <a:endParaRPr lang="he-IL"/>
          </a:p>
        </p:txBody>
      </p:sp>
    </p:spTree>
    <p:extLst>
      <p:ext uri="{BB962C8B-B14F-4D97-AF65-F5344CB8AC3E}">
        <p14:creationId xmlns:p14="http://schemas.microsoft.com/office/powerpoint/2010/main" val="2522415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D62DD4D5-B44A-1BEE-AD3C-84256705B1E9}"/>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A0181029-AA0C-BEAB-F7BD-4148E9BEA8CB}"/>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2F2CEF41-B345-F8D8-4489-65BFD7E529C6}"/>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9C2FD6C2-3A70-4E48-81DE-4542BACA5679}" type="datetimeFigureOut">
              <a:rPr lang="he-IL" smtClean="0"/>
              <a:t>כ"ז/שבט/תשפ"ד</a:t>
            </a:fld>
            <a:endParaRPr lang="he-IL"/>
          </a:p>
        </p:txBody>
      </p:sp>
      <p:sp>
        <p:nvSpPr>
          <p:cNvPr id="5" name="מציין מיקום של כותרת תחתונה 4">
            <a:extLst>
              <a:ext uri="{FF2B5EF4-FFF2-40B4-BE49-F238E27FC236}">
                <a16:creationId xmlns:a16="http://schemas.microsoft.com/office/drawing/2014/main" id="{AACDD409-1683-E591-1EB9-3DFD23D10A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668311BB-AF02-86D5-2518-B4F04C8D5D36}"/>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7C017297-01E7-4C72-93DD-A6C63D90C2F6}" type="slidenum">
              <a:rPr lang="he-IL" smtClean="0"/>
              <a:t>‹#›</a:t>
            </a:fld>
            <a:endParaRPr lang="he-IL"/>
          </a:p>
        </p:txBody>
      </p:sp>
    </p:spTree>
    <p:extLst>
      <p:ext uri="{BB962C8B-B14F-4D97-AF65-F5344CB8AC3E}">
        <p14:creationId xmlns:p14="http://schemas.microsoft.com/office/powerpoint/2010/main" val="32483619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2.xml"/><Relationship Id="rId1" Type="http://schemas.openxmlformats.org/officeDocument/2006/relationships/video" Target="https://www.youtube.com/embed/qRv-IvBwQ7E?feature=oembed" TargetMode="External"/><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hyperlink" Target="https://gifs.com/gif/brawlhalla-open-beta-trailer-kZQM5v" TargetMode="External"/><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hyperlink" Target="https://www.ubisoft.com/en-us/game/assassins-creed/valhalla/content/6ZOp6vdGFYcD1uzXlcYF3k" TargetMode="External"/><Relationship Id="rId5" Type="http://schemas.openxmlformats.org/officeDocument/2006/relationships/hyperlink" Target="https://www.alphabetagamer.com/brawlhalla-beta-sign-up-ps4/" TargetMode="External"/><Relationship Id="rId4" Type="http://schemas.openxmlformats.org/officeDocument/2006/relationships/hyperlink" Target="https://steamcommunity.com/sharedfiles/filedetails/?id=1157344407"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video" Target="https://www.youtube.com/embed/_U07uLS8wP4?feature=oembed"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2.xml"/><Relationship Id="rId1" Type="http://schemas.openxmlformats.org/officeDocument/2006/relationships/video" Target="https://www.youtube.com/embed/SK9YpwF7ImM?feature=oembed" TargetMode="External"/><Relationship Id="rId4" Type="http://schemas.openxmlformats.org/officeDocument/2006/relationships/image" Target="../media/image10.gif"/></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559D998-AB6C-46E1-B394-118E9A1E2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תמונה 4" descr="תמונה שמכילה טקסט, סרט מצויר, סיפורת, גלישה&#10;&#10;התיאור נוצר באופן אוטומטי">
            <a:extLst>
              <a:ext uri="{FF2B5EF4-FFF2-40B4-BE49-F238E27FC236}">
                <a16:creationId xmlns:a16="http://schemas.microsoft.com/office/drawing/2014/main" id="{085EE62F-18A3-1125-54D4-283565723BB1}"/>
              </a:ext>
            </a:extLst>
          </p:cNvPr>
          <p:cNvPicPr>
            <a:picLocks noChangeAspect="1"/>
          </p:cNvPicPr>
          <p:nvPr/>
        </p:nvPicPr>
        <p:blipFill rotWithShape="1">
          <a:blip r:embed="rId2"/>
          <a:srcRect t="1991"/>
          <a:stretch/>
        </p:blipFill>
        <p:spPr>
          <a:xfrm>
            <a:off x="20" y="1"/>
            <a:ext cx="12191980" cy="6721475"/>
          </a:xfrm>
          <a:custGeom>
            <a:avLst/>
            <a:gdLst/>
            <a:ahLst/>
            <a:cxnLst/>
            <a:rect l="l" t="t" r="r" b="b"/>
            <a:pathLst>
              <a:path w="12192000" h="6721475">
                <a:moveTo>
                  <a:pt x="4721175" y="5742856"/>
                </a:moveTo>
                <a:lnTo>
                  <a:pt x="4722110" y="5743067"/>
                </a:lnTo>
                <a:cubicBezTo>
                  <a:pt x="4721144" y="5743709"/>
                  <a:pt x="4718265" y="5744315"/>
                  <a:pt x="4717201" y="5744338"/>
                </a:cubicBezTo>
                <a:close/>
                <a:moveTo>
                  <a:pt x="0" y="0"/>
                </a:moveTo>
                <a:lnTo>
                  <a:pt x="12192000" y="0"/>
                </a:lnTo>
                <a:lnTo>
                  <a:pt x="12192000" y="834942"/>
                </a:lnTo>
                <a:lnTo>
                  <a:pt x="12192000" y="2274073"/>
                </a:lnTo>
                <a:lnTo>
                  <a:pt x="12192000" y="6586253"/>
                </a:lnTo>
                <a:lnTo>
                  <a:pt x="12140861" y="6605451"/>
                </a:lnTo>
                <a:cubicBezTo>
                  <a:pt x="12126657" y="6607665"/>
                  <a:pt x="12093590" y="6662867"/>
                  <a:pt x="12080162" y="6661300"/>
                </a:cubicBezTo>
                <a:cubicBezTo>
                  <a:pt x="11978189" y="6685453"/>
                  <a:pt x="11967362" y="6708506"/>
                  <a:pt x="11917886" y="6696520"/>
                </a:cubicBezTo>
                <a:cubicBezTo>
                  <a:pt x="11872780" y="6694805"/>
                  <a:pt x="11928862" y="6731720"/>
                  <a:pt x="11894611" y="6718680"/>
                </a:cubicBezTo>
                <a:cubicBezTo>
                  <a:pt x="11860360" y="6705640"/>
                  <a:pt x="11736092" y="6642174"/>
                  <a:pt x="11712380" y="6618279"/>
                </a:cubicBezTo>
                <a:cubicBezTo>
                  <a:pt x="11688668" y="6594384"/>
                  <a:pt x="11627913" y="6617875"/>
                  <a:pt x="11585367" y="6575313"/>
                </a:cubicBezTo>
                <a:lnTo>
                  <a:pt x="11516471" y="6498621"/>
                </a:lnTo>
                <a:cubicBezTo>
                  <a:pt x="11468275" y="6496789"/>
                  <a:pt x="11507336" y="6461535"/>
                  <a:pt x="11462693" y="6445069"/>
                </a:cubicBezTo>
                <a:cubicBezTo>
                  <a:pt x="11417568" y="6443442"/>
                  <a:pt x="11408022" y="6391555"/>
                  <a:pt x="11369713" y="6383596"/>
                </a:cubicBezTo>
                <a:cubicBezTo>
                  <a:pt x="11354318" y="6389646"/>
                  <a:pt x="11288329" y="6334752"/>
                  <a:pt x="11273970" y="6323928"/>
                </a:cubicBezTo>
                <a:cubicBezTo>
                  <a:pt x="11231914" y="6325320"/>
                  <a:pt x="11221974" y="6315486"/>
                  <a:pt x="11195085" y="6302909"/>
                </a:cubicBezTo>
                <a:cubicBezTo>
                  <a:pt x="11164087" y="6332691"/>
                  <a:pt x="11171650" y="6306732"/>
                  <a:pt x="11143409" y="6303556"/>
                </a:cubicBezTo>
                <a:cubicBezTo>
                  <a:pt x="11125907" y="6299917"/>
                  <a:pt x="11102604" y="6295777"/>
                  <a:pt x="11085936" y="6294307"/>
                </a:cubicBezTo>
                <a:cubicBezTo>
                  <a:pt x="11057494" y="6294603"/>
                  <a:pt x="11029907" y="6276438"/>
                  <a:pt x="11030954" y="6291426"/>
                </a:cubicBezTo>
                <a:cubicBezTo>
                  <a:pt x="11007785" y="6293943"/>
                  <a:pt x="10982006" y="6298120"/>
                  <a:pt x="10951061" y="6296182"/>
                </a:cubicBezTo>
                <a:cubicBezTo>
                  <a:pt x="10885366" y="6259348"/>
                  <a:pt x="10915289" y="6295910"/>
                  <a:pt x="10857722" y="6283099"/>
                </a:cubicBezTo>
                <a:cubicBezTo>
                  <a:pt x="10806647" y="6270732"/>
                  <a:pt x="10707076" y="6237654"/>
                  <a:pt x="10644617" y="6221981"/>
                </a:cubicBezTo>
                <a:cubicBezTo>
                  <a:pt x="10616447" y="6217166"/>
                  <a:pt x="10558604" y="6206555"/>
                  <a:pt x="10519278" y="6201735"/>
                </a:cubicBezTo>
                <a:cubicBezTo>
                  <a:pt x="10495462" y="6203254"/>
                  <a:pt x="10473831" y="6189810"/>
                  <a:pt x="10445982" y="6199677"/>
                </a:cubicBezTo>
                <a:cubicBezTo>
                  <a:pt x="10436537" y="6203715"/>
                  <a:pt x="10409282" y="6202908"/>
                  <a:pt x="10383866" y="6195830"/>
                </a:cubicBezTo>
                <a:cubicBezTo>
                  <a:pt x="10374828" y="6204037"/>
                  <a:pt x="10347865" y="6195374"/>
                  <a:pt x="10336853" y="6195219"/>
                </a:cubicBezTo>
                <a:cubicBezTo>
                  <a:pt x="10323587" y="6201929"/>
                  <a:pt x="10274742" y="6192863"/>
                  <a:pt x="10261099" y="6185468"/>
                </a:cubicBezTo>
                <a:lnTo>
                  <a:pt x="10126498" y="6173953"/>
                </a:lnTo>
                <a:lnTo>
                  <a:pt x="10082167" y="6171858"/>
                </a:lnTo>
                <a:cubicBezTo>
                  <a:pt x="10074568" y="6173927"/>
                  <a:pt x="10046861" y="6172599"/>
                  <a:pt x="10039238" y="6173522"/>
                </a:cubicBezTo>
                <a:cubicBezTo>
                  <a:pt x="9998459" y="6163421"/>
                  <a:pt x="9984395" y="6162931"/>
                  <a:pt x="9960017" y="6158007"/>
                </a:cubicBezTo>
                <a:cubicBezTo>
                  <a:pt x="9918981" y="6157865"/>
                  <a:pt x="9888742" y="6161064"/>
                  <a:pt x="9847790" y="6151239"/>
                </a:cubicBezTo>
                <a:lnTo>
                  <a:pt x="9728307" y="6131032"/>
                </a:lnTo>
                <a:cubicBezTo>
                  <a:pt x="9675057" y="6140618"/>
                  <a:pt x="9602036" y="6132224"/>
                  <a:pt x="9584505" y="6119612"/>
                </a:cubicBezTo>
                <a:cubicBezTo>
                  <a:pt x="9518953" y="6105336"/>
                  <a:pt x="9415430" y="6079210"/>
                  <a:pt x="9343050" y="6073910"/>
                </a:cubicBezTo>
                <a:lnTo>
                  <a:pt x="9231368" y="6022005"/>
                </a:lnTo>
                <a:lnTo>
                  <a:pt x="9194808" y="6011926"/>
                </a:lnTo>
                <a:lnTo>
                  <a:pt x="9189244" y="6002687"/>
                </a:lnTo>
                <a:lnTo>
                  <a:pt x="9151230" y="5991485"/>
                </a:lnTo>
                <a:lnTo>
                  <a:pt x="9150208" y="5992550"/>
                </a:lnTo>
                <a:cubicBezTo>
                  <a:pt x="9147046" y="5994681"/>
                  <a:pt x="9143082" y="5995773"/>
                  <a:pt x="9137316" y="5994719"/>
                </a:cubicBezTo>
                <a:cubicBezTo>
                  <a:pt x="9138863" y="6014203"/>
                  <a:pt x="9130953" y="6000914"/>
                  <a:pt x="9113810" y="5996085"/>
                </a:cubicBezTo>
                <a:cubicBezTo>
                  <a:pt x="9112389" y="6025268"/>
                  <a:pt x="9068115" y="5990834"/>
                  <a:pt x="9053451" y="6004399"/>
                </a:cubicBezTo>
                <a:lnTo>
                  <a:pt x="9005484" y="6001114"/>
                </a:lnTo>
                <a:lnTo>
                  <a:pt x="9005199" y="6001354"/>
                </a:lnTo>
                <a:cubicBezTo>
                  <a:pt x="9003144" y="6001574"/>
                  <a:pt x="9000325" y="6001246"/>
                  <a:pt x="8996230" y="6000143"/>
                </a:cubicBezTo>
                <a:lnTo>
                  <a:pt x="8990392" y="5998082"/>
                </a:lnTo>
                <a:lnTo>
                  <a:pt x="8974335" y="5994856"/>
                </a:lnTo>
                <a:lnTo>
                  <a:pt x="8968009" y="5995556"/>
                </a:lnTo>
                <a:lnTo>
                  <a:pt x="8963046" y="5997781"/>
                </a:lnTo>
                <a:cubicBezTo>
                  <a:pt x="8954691" y="5989830"/>
                  <a:pt x="8955518" y="5980882"/>
                  <a:pt x="8928986" y="6000969"/>
                </a:cubicBezTo>
                <a:cubicBezTo>
                  <a:pt x="8898032" y="5999949"/>
                  <a:pt x="8789301" y="5985294"/>
                  <a:pt x="8752442" y="5981737"/>
                </a:cubicBezTo>
                <a:cubicBezTo>
                  <a:pt x="8719820" y="5971017"/>
                  <a:pt x="8748195" y="5984678"/>
                  <a:pt x="8707845" y="5979636"/>
                </a:cubicBezTo>
                <a:cubicBezTo>
                  <a:pt x="8671607" y="5960101"/>
                  <a:pt x="8639143" y="5976541"/>
                  <a:pt x="8596069" y="5971064"/>
                </a:cubicBezTo>
                <a:lnTo>
                  <a:pt x="8525228" y="5985906"/>
                </a:lnTo>
                <a:lnTo>
                  <a:pt x="8510981" y="5979991"/>
                </a:lnTo>
                <a:lnTo>
                  <a:pt x="8506165" y="5976990"/>
                </a:lnTo>
                <a:cubicBezTo>
                  <a:pt x="8502647" y="5975213"/>
                  <a:pt x="8500046" y="5974402"/>
                  <a:pt x="8497966" y="5974252"/>
                </a:cubicBezTo>
                <a:lnTo>
                  <a:pt x="8497592" y="5974431"/>
                </a:lnTo>
                <a:lnTo>
                  <a:pt x="8490247" y="5971381"/>
                </a:lnTo>
                <a:lnTo>
                  <a:pt x="8367180" y="5957339"/>
                </a:lnTo>
                <a:cubicBezTo>
                  <a:pt x="8362022" y="5955314"/>
                  <a:pt x="8357731" y="5955662"/>
                  <a:pt x="8353797" y="5957145"/>
                </a:cubicBezTo>
                <a:lnTo>
                  <a:pt x="8352370" y="5957985"/>
                </a:lnTo>
                <a:lnTo>
                  <a:pt x="8320102" y="5940567"/>
                </a:lnTo>
                <a:lnTo>
                  <a:pt x="8314430" y="5940241"/>
                </a:lnTo>
                <a:lnTo>
                  <a:pt x="8295171" y="5926346"/>
                </a:lnTo>
                <a:lnTo>
                  <a:pt x="8284274" y="5920523"/>
                </a:lnTo>
                <a:lnTo>
                  <a:pt x="8283147" y="5916080"/>
                </a:lnTo>
                <a:cubicBezTo>
                  <a:pt x="8280843" y="5912835"/>
                  <a:pt x="8276149" y="5910187"/>
                  <a:pt x="8266073" y="5908905"/>
                </a:cubicBezTo>
                <a:lnTo>
                  <a:pt x="8263374" y="5909135"/>
                </a:lnTo>
                <a:lnTo>
                  <a:pt x="8252031" y="5899292"/>
                </a:lnTo>
                <a:cubicBezTo>
                  <a:pt x="8248857" y="5895442"/>
                  <a:pt x="8246645" y="5891160"/>
                  <a:pt x="8245832" y="5886300"/>
                </a:cubicBezTo>
                <a:cubicBezTo>
                  <a:pt x="8181825" y="5889207"/>
                  <a:pt x="8147128" y="5855085"/>
                  <a:pt x="8090269" y="5840139"/>
                </a:cubicBezTo>
                <a:cubicBezTo>
                  <a:pt x="8025465" y="5816997"/>
                  <a:pt x="7967068" y="5795761"/>
                  <a:pt x="7905405" y="5798166"/>
                </a:cubicBezTo>
                <a:cubicBezTo>
                  <a:pt x="7835117" y="5783254"/>
                  <a:pt x="7780963" y="5781023"/>
                  <a:pt x="7718742" y="5772451"/>
                </a:cubicBezTo>
                <a:lnTo>
                  <a:pt x="7614344" y="5775922"/>
                </a:lnTo>
                <a:lnTo>
                  <a:pt x="7527540" y="5770094"/>
                </a:lnTo>
                <a:lnTo>
                  <a:pt x="7519568" y="5767541"/>
                </a:lnTo>
                <a:cubicBezTo>
                  <a:pt x="7513990" y="5766202"/>
                  <a:pt x="7510170" y="5765852"/>
                  <a:pt x="7507409" y="5766206"/>
                </a:cubicBezTo>
                <a:lnTo>
                  <a:pt x="7507037" y="5766533"/>
                </a:lnTo>
                <a:lnTo>
                  <a:pt x="7495792" y="5764581"/>
                </a:lnTo>
                <a:cubicBezTo>
                  <a:pt x="7476983" y="5760463"/>
                  <a:pt x="7422525" y="5777879"/>
                  <a:pt x="7405388" y="5772686"/>
                </a:cubicBezTo>
                <a:cubicBezTo>
                  <a:pt x="7374786" y="5775636"/>
                  <a:pt x="7333987" y="5776741"/>
                  <a:pt x="7312177" y="5782281"/>
                </a:cubicBezTo>
                <a:lnTo>
                  <a:pt x="7310850" y="5783723"/>
                </a:lnTo>
                <a:lnTo>
                  <a:pt x="7218557" y="5758474"/>
                </a:lnTo>
                <a:lnTo>
                  <a:pt x="7201099" y="5753924"/>
                </a:lnTo>
                <a:lnTo>
                  <a:pt x="7197001" y="5748566"/>
                </a:lnTo>
                <a:cubicBezTo>
                  <a:pt x="7192109" y="5745043"/>
                  <a:pt x="7184503" y="5742904"/>
                  <a:pt x="7170805" y="5743918"/>
                </a:cubicBezTo>
                <a:lnTo>
                  <a:pt x="7096985" y="5731690"/>
                </a:lnTo>
                <a:cubicBezTo>
                  <a:pt x="7061145" y="5730712"/>
                  <a:pt x="7050186" y="5729735"/>
                  <a:pt x="7018493" y="5732064"/>
                </a:cubicBezTo>
                <a:cubicBezTo>
                  <a:pt x="6937525" y="5721126"/>
                  <a:pt x="6943642" y="5696960"/>
                  <a:pt x="6904143" y="5702558"/>
                </a:cubicBezTo>
                <a:cubicBezTo>
                  <a:pt x="6871919" y="5707766"/>
                  <a:pt x="6787986" y="5688692"/>
                  <a:pt x="6708219" y="5674603"/>
                </a:cubicBezTo>
                <a:cubicBezTo>
                  <a:pt x="6649103" y="5665148"/>
                  <a:pt x="6628103" y="5651047"/>
                  <a:pt x="6549452" y="5645827"/>
                </a:cubicBezTo>
                <a:cubicBezTo>
                  <a:pt x="6472151" y="5601737"/>
                  <a:pt x="6409693" y="5625460"/>
                  <a:pt x="6317557" y="5599027"/>
                </a:cubicBezTo>
                <a:cubicBezTo>
                  <a:pt x="6297548" y="5583505"/>
                  <a:pt x="6209289" y="5600698"/>
                  <a:pt x="6168671" y="5596940"/>
                </a:cubicBezTo>
                <a:cubicBezTo>
                  <a:pt x="6128053" y="5593182"/>
                  <a:pt x="6090537" y="5579634"/>
                  <a:pt x="6073845" y="5576478"/>
                </a:cubicBezTo>
                <a:lnTo>
                  <a:pt x="6068527" y="5578015"/>
                </a:lnTo>
                <a:lnTo>
                  <a:pt x="6048635" y="5577332"/>
                </a:lnTo>
                <a:lnTo>
                  <a:pt x="6041280" y="5585681"/>
                </a:lnTo>
                <a:lnTo>
                  <a:pt x="6010089" y="5590774"/>
                </a:lnTo>
                <a:cubicBezTo>
                  <a:pt x="5998678" y="5591361"/>
                  <a:pt x="5970125" y="5590448"/>
                  <a:pt x="5957374" y="5587130"/>
                </a:cubicBezTo>
                <a:lnTo>
                  <a:pt x="5758917" y="5571438"/>
                </a:lnTo>
                <a:lnTo>
                  <a:pt x="5626958" y="5570415"/>
                </a:lnTo>
                <a:lnTo>
                  <a:pt x="5470904" y="5584435"/>
                </a:lnTo>
                <a:cubicBezTo>
                  <a:pt x="5478132" y="5597463"/>
                  <a:pt x="5439008" y="5583397"/>
                  <a:pt x="5432758" y="5595688"/>
                </a:cubicBezTo>
                <a:cubicBezTo>
                  <a:pt x="5429367" y="5605720"/>
                  <a:pt x="5391826" y="5610404"/>
                  <a:pt x="5381665" y="5613390"/>
                </a:cubicBezTo>
                <a:lnTo>
                  <a:pt x="5261761" y="5633807"/>
                </a:lnTo>
                <a:cubicBezTo>
                  <a:pt x="5251596" y="5633991"/>
                  <a:pt x="5230549" y="5642301"/>
                  <a:pt x="5222961" y="5644931"/>
                </a:cubicBezTo>
                <a:lnTo>
                  <a:pt x="5174658" y="5647921"/>
                </a:lnTo>
                <a:lnTo>
                  <a:pt x="5156553" y="5655144"/>
                </a:lnTo>
                <a:lnTo>
                  <a:pt x="5142596" y="5658544"/>
                </a:lnTo>
                <a:lnTo>
                  <a:pt x="5139595" y="5660645"/>
                </a:lnTo>
                <a:cubicBezTo>
                  <a:pt x="5133875" y="5664685"/>
                  <a:pt x="5128077" y="5668496"/>
                  <a:pt x="5121657" y="5671498"/>
                </a:cubicBezTo>
                <a:cubicBezTo>
                  <a:pt x="5108318" y="5642879"/>
                  <a:pt x="5064854" y="5692315"/>
                  <a:pt x="5065789" y="5664927"/>
                </a:cubicBezTo>
                <a:cubicBezTo>
                  <a:pt x="5028194" y="5676443"/>
                  <a:pt x="5038945" y="5647354"/>
                  <a:pt x="5011512" y="5681308"/>
                </a:cubicBezTo>
                <a:cubicBezTo>
                  <a:pt x="4937025" y="5680925"/>
                  <a:pt x="4916355" y="5667918"/>
                  <a:pt x="4840439" y="5705325"/>
                </a:cubicBezTo>
                <a:cubicBezTo>
                  <a:pt x="4806741" y="5721967"/>
                  <a:pt x="4784108" y="5733113"/>
                  <a:pt x="4762445" y="5733093"/>
                </a:cubicBezTo>
                <a:cubicBezTo>
                  <a:pt x="4741324" y="5737594"/>
                  <a:pt x="4729483" y="5740416"/>
                  <a:pt x="4723183" y="5742108"/>
                </a:cubicBezTo>
                <a:lnTo>
                  <a:pt x="4721175" y="5742856"/>
                </a:lnTo>
                <a:lnTo>
                  <a:pt x="4715526" y="5741581"/>
                </a:lnTo>
                <a:cubicBezTo>
                  <a:pt x="4680149" y="5748537"/>
                  <a:pt x="4524746" y="5749345"/>
                  <a:pt x="4515811" y="5751483"/>
                </a:cubicBezTo>
                <a:cubicBezTo>
                  <a:pt x="4457821" y="5764595"/>
                  <a:pt x="4462660" y="5765336"/>
                  <a:pt x="4428540" y="5762134"/>
                </a:cubicBezTo>
                <a:cubicBezTo>
                  <a:pt x="4423305" y="5758763"/>
                  <a:pt x="4368975" y="5765057"/>
                  <a:pt x="4362874" y="5763480"/>
                </a:cubicBezTo>
                <a:lnTo>
                  <a:pt x="4316963" y="5756865"/>
                </a:lnTo>
                <a:lnTo>
                  <a:pt x="4315109" y="5758206"/>
                </a:lnTo>
                <a:cubicBezTo>
                  <a:pt x="4306124" y="5761577"/>
                  <a:pt x="4299996" y="5761576"/>
                  <a:pt x="4295141" y="5760085"/>
                </a:cubicBezTo>
                <a:lnTo>
                  <a:pt x="4290061" y="5757168"/>
                </a:lnTo>
                <a:lnTo>
                  <a:pt x="4276140" y="5757414"/>
                </a:lnTo>
                <a:lnTo>
                  <a:pt x="4248115" y="5755090"/>
                </a:lnTo>
                <a:lnTo>
                  <a:pt x="4202048" y="5757885"/>
                </a:lnTo>
                <a:cubicBezTo>
                  <a:pt x="4201946" y="5758305"/>
                  <a:pt x="4201844" y="5758724"/>
                  <a:pt x="4201744" y="5759144"/>
                </a:cubicBezTo>
                <a:cubicBezTo>
                  <a:pt x="4200117" y="5761981"/>
                  <a:pt x="4197141" y="5764100"/>
                  <a:pt x="4191246" y="5764778"/>
                </a:cubicBezTo>
                <a:cubicBezTo>
                  <a:pt x="4204214" y="5782067"/>
                  <a:pt x="4161275" y="5780172"/>
                  <a:pt x="4142743" y="5780643"/>
                </a:cubicBezTo>
                <a:cubicBezTo>
                  <a:pt x="4124718" y="5787709"/>
                  <a:pt x="4099100" y="5801289"/>
                  <a:pt x="4083095" y="5807176"/>
                </a:cubicBezTo>
                <a:lnTo>
                  <a:pt x="4074544" y="5808011"/>
                </a:lnTo>
                <a:cubicBezTo>
                  <a:pt x="4074505" y="5808112"/>
                  <a:pt x="4074464" y="5808211"/>
                  <a:pt x="4074425" y="5808310"/>
                </a:cubicBezTo>
                <a:cubicBezTo>
                  <a:pt x="4072679" y="5809094"/>
                  <a:pt x="4069907" y="5809595"/>
                  <a:pt x="4065508" y="5809754"/>
                </a:cubicBezTo>
                <a:lnTo>
                  <a:pt x="4058952" y="5809536"/>
                </a:lnTo>
                <a:lnTo>
                  <a:pt x="4042362" y="5811157"/>
                </a:lnTo>
                <a:lnTo>
                  <a:pt x="4036994" y="5813591"/>
                </a:lnTo>
                <a:lnTo>
                  <a:pt x="4035361" y="5817258"/>
                </a:lnTo>
                <a:lnTo>
                  <a:pt x="4033776" y="5817023"/>
                </a:lnTo>
                <a:cubicBezTo>
                  <a:pt x="4021425" y="5812159"/>
                  <a:pt x="4016875" y="5803783"/>
                  <a:pt x="4004536" y="5829591"/>
                </a:cubicBezTo>
                <a:cubicBezTo>
                  <a:pt x="3976668" y="5822526"/>
                  <a:pt x="3972978" y="5837855"/>
                  <a:pt x="3936844" y="5847048"/>
                </a:cubicBezTo>
                <a:cubicBezTo>
                  <a:pt x="3920507" y="5839324"/>
                  <a:pt x="3908536" y="5844013"/>
                  <a:pt x="3897273" y="5852703"/>
                </a:cubicBezTo>
                <a:cubicBezTo>
                  <a:pt x="3861093" y="5852207"/>
                  <a:pt x="3829629" y="5866077"/>
                  <a:pt x="3789758" y="5872941"/>
                </a:cubicBezTo>
                <a:cubicBezTo>
                  <a:pt x="3741008" y="5887647"/>
                  <a:pt x="3725130" y="5889624"/>
                  <a:pt x="3682511" y="5896864"/>
                </a:cubicBezTo>
                <a:lnTo>
                  <a:pt x="3610033" y="5929135"/>
                </a:lnTo>
                <a:lnTo>
                  <a:pt x="3603853" y="5927773"/>
                </a:lnTo>
                <a:cubicBezTo>
                  <a:pt x="3599581" y="5927154"/>
                  <a:pt x="3596727" y="5927154"/>
                  <a:pt x="3594734" y="5927609"/>
                </a:cubicBezTo>
                <a:lnTo>
                  <a:pt x="3594499" y="5927878"/>
                </a:lnTo>
                <a:lnTo>
                  <a:pt x="3585976" y="5927188"/>
                </a:lnTo>
                <a:cubicBezTo>
                  <a:pt x="3571624" y="5925397"/>
                  <a:pt x="3549390" y="5939596"/>
                  <a:pt x="3536133" y="5936887"/>
                </a:cubicBezTo>
                <a:cubicBezTo>
                  <a:pt x="3513941" y="5941183"/>
                  <a:pt x="3488623" y="5934918"/>
                  <a:pt x="3473221" y="5940548"/>
                </a:cubicBezTo>
                <a:lnTo>
                  <a:pt x="3400726" y="5952596"/>
                </a:lnTo>
                <a:lnTo>
                  <a:pt x="3375936" y="5941189"/>
                </a:lnTo>
                <a:lnTo>
                  <a:pt x="3348220" y="5944802"/>
                </a:lnTo>
                <a:cubicBezTo>
                  <a:pt x="3337207" y="5945475"/>
                  <a:pt x="3327055" y="5946237"/>
                  <a:pt x="3319640" y="5949737"/>
                </a:cubicBezTo>
                <a:lnTo>
                  <a:pt x="3248530" y="5968289"/>
                </a:lnTo>
                <a:lnTo>
                  <a:pt x="3210309" y="5954736"/>
                </a:lnTo>
                <a:cubicBezTo>
                  <a:pt x="3206089" y="5952812"/>
                  <a:pt x="3200153" y="5952268"/>
                  <a:pt x="3190376" y="5954857"/>
                </a:cubicBezTo>
                <a:lnTo>
                  <a:pt x="3188146" y="5956038"/>
                </a:lnTo>
                <a:cubicBezTo>
                  <a:pt x="3182626" y="5954058"/>
                  <a:pt x="3141857" y="5956624"/>
                  <a:pt x="3108597" y="5957358"/>
                </a:cubicBezTo>
                <a:cubicBezTo>
                  <a:pt x="3055969" y="5959784"/>
                  <a:pt x="3048941" y="5952417"/>
                  <a:pt x="2988585" y="5960444"/>
                </a:cubicBezTo>
                <a:cubicBezTo>
                  <a:pt x="2928854" y="5964632"/>
                  <a:pt x="2917952" y="5959591"/>
                  <a:pt x="2876541" y="5967961"/>
                </a:cubicBezTo>
                <a:lnTo>
                  <a:pt x="2626865" y="5968713"/>
                </a:lnTo>
                <a:cubicBezTo>
                  <a:pt x="2562349" y="5946800"/>
                  <a:pt x="2563423" y="5977398"/>
                  <a:pt x="2491423" y="5970428"/>
                </a:cubicBezTo>
                <a:cubicBezTo>
                  <a:pt x="2433092" y="6035904"/>
                  <a:pt x="2455710" y="5995425"/>
                  <a:pt x="2415618" y="6003657"/>
                </a:cubicBezTo>
                <a:lnTo>
                  <a:pt x="2290099" y="6001093"/>
                </a:lnTo>
                <a:cubicBezTo>
                  <a:pt x="2257058" y="5987464"/>
                  <a:pt x="2202459" y="6022632"/>
                  <a:pt x="2161715" y="6004244"/>
                </a:cubicBezTo>
                <a:cubicBezTo>
                  <a:pt x="2122715" y="6007244"/>
                  <a:pt x="2080451" y="6015292"/>
                  <a:pt x="2056090" y="6019086"/>
                </a:cubicBezTo>
                <a:cubicBezTo>
                  <a:pt x="2019829" y="6026050"/>
                  <a:pt x="1978840" y="6038739"/>
                  <a:pt x="1944154" y="6046026"/>
                </a:cubicBezTo>
                <a:cubicBezTo>
                  <a:pt x="1925868" y="6034021"/>
                  <a:pt x="1896028" y="6059125"/>
                  <a:pt x="1847969" y="6062810"/>
                </a:cubicBezTo>
                <a:cubicBezTo>
                  <a:pt x="1827978" y="6048913"/>
                  <a:pt x="1815571" y="6065486"/>
                  <a:pt x="1777084" y="6047209"/>
                </a:cubicBezTo>
                <a:cubicBezTo>
                  <a:pt x="1775440" y="6049158"/>
                  <a:pt x="1773398" y="6050977"/>
                  <a:pt x="1771026" y="6052610"/>
                </a:cubicBezTo>
                <a:cubicBezTo>
                  <a:pt x="1757252" y="6062088"/>
                  <a:pt x="1735529" y="6063344"/>
                  <a:pt x="1722510" y="6055412"/>
                </a:cubicBezTo>
                <a:cubicBezTo>
                  <a:pt x="1691780" y="6043382"/>
                  <a:pt x="1662322" y="6038247"/>
                  <a:pt x="1633942" y="6035716"/>
                </a:cubicBezTo>
                <a:lnTo>
                  <a:pt x="1586146" y="6045126"/>
                </a:lnTo>
                <a:cubicBezTo>
                  <a:pt x="1567949" y="6050358"/>
                  <a:pt x="1545901" y="6061305"/>
                  <a:pt x="1524749" y="6067115"/>
                </a:cubicBezTo>
                <a:cubicBezTo>
                  <a:pt x="1502587" y="6070337"/>
                  <a:pt x="1478014" y="6065935"/>
                  <a:pt x="1459243" y="6079986"/>
                </a:cubicBezTo>
                <a:cubicBezTo>
                  <a:pt x="1421475" y="6095139"/>
                  <a:pt x="1374525" y="6079162"/>
                  <a:pt x="1349458" y="6115647"/>
                </a:cubicBezTo>
                <a:cubicBezTo>
                  <a:pt x="1273277" y="6137331"/>
                  <a:pt x="1121513" y="6171202"/>
                  <a:pt x="1009213" y="6196169"/>
                </a:cubicBezTo>
                <a:cubicBezTo>
                  <a:pt x="939017" y="6208471"/>
                  <a:pt x="866896" y="6205091"/>
                  <a:pt x="808573" y="6211966"/>
                </a:cubicBezTo>
                <a:cubicBezTo>
                  <a:pt x="802824" y="6209126"/>
                  <a:pt x="726017" y="6232905"/>
                  <a:pt x="719550" y="6231933"/>
                </a:cubicBezTo>
                <a:lnTo>
                  <a:pt x="698796" y="6232599"/>
                </a:lnTo>
                <a:cubicBezTo>
                  <a:pt x="689834" y="6236836"/>
                  <a:pt x="683493" y="6237437"/>
                  <a:pt x="678328" y="6236429"/>
                </a:cubicBezTo>
                <a:lnTo>
                  <a:pt x="672785" y="6234027"/>
                </a:lnTo>
                <a:lnTo>
                  <a:pt x="658407" y="6235638"/>
                </a:lnTo>
                <a:lnTo>
                  <a:pt x="629186" y="6236074"/>
                </a:lnTo>
                <a:lnTo>
                  <a:pt x="624559" y="6238724"/>
                </a:lnTo>
                <a:lnTo>
                  <a:pt x="581799" y="6243380"/>
                </a:lnTo>
                <a:cubicBezTo>
                  <a:pt x="581737" y="6243807"/>
                  <a:pt x="581672" y="6244236"/>
                  <a:pt x="581609" y="6244664"/>
                </a:cubicBezTo>
                <a:cubicBezTo>
                  <a:pt x="580205" y="6247646"/>
                  <a:pt x="577332" y="6250048"/>
                  <a:pt x="571300" y="6251300"/>
                </a:cubicBezTo>
                <a:cubicBezTo>
                  <a:pt x="551624" y="6261209"/>
                  <a:pt x="484500" y="6294596"/>
                  <a:pt x="463550" y="6304115"/>
                </a:cubicBezTo>
                <a:cubicBezTo>
                  <a:pt x="453137" y="6305662"/>
                  <a:pt x="449732" y="6307620"/>
                  <a:pt x="445607" y="6308407"/>
                </a:cubicBezTo>
                <a:lnTo>
                  <a:pt x="438800" y="6308835"/>
                </a:lnTo>
                <a:cubicBezTo>
                  <a:pt x="417223" y="6317125"/>
                  <a:pt x="343313" y="6348349"/>
                  <a:pt x="316139" y="6358155"/>
                </a:cubicBezTo>
                <a:cubicBezTo>
                  <a:pt x="298482" y="6352074"/>
                  <a:pt x="286557" y="6357914"/>
                  <a:pt x="275749" y="6367668"/>
                </a:cubicBezTo>
                <a:cubicBezTo>
                  <a:pt x="238275" y="6370726"/>
                  <a:pt x="207077" y="6387621"/>
                  <a:pt x="166497" y="6398366"/>
                </a:cubicBezTo>
                <a:lnTo>
                  <a:pt x="1" y="6464830"/>
                </a:lnTo>
                <a:lnTo>
                  <a:pt x="1" y="2274073"/>
                </a:lnTo>
                <a:lnTo>
                  <a:pt x="0" y="2274073"/>
                </a:lnTo>
                <a:close/>
              </a:path>
            </a:pathLst>
          </a:custGeom>
        </p:spPr>
      </p:pic>
    </p:spTree>
    <p:extLst>
      <p:ext uri="{BB962C8B-B14F-4D97-AF65-F5344CB8AC3E}">
        <p14:creationId xmlns:p14="http://schemas.microsoft.com/office/powerpoint/2010/main" val="399636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AD416105-185B-5182-7F7D-CE31C0CAA1B9}"/>
              </a:ext>
            </a:extLst>
          </p:cNvPr>
          <p:cNvSpPr>
            <a:spLocks noGrp="1"/>
          </p:cNvSpPr>
          <p:nvPr>
            <p:ph type="title"/>
          </p:nvPr>
        </p:nvSpPr>
        <p:spPr>
          <a:xfrm>
            <a:off x="838200" y="1641752"/>
            <a:ext cx="4391024" cy="1323439"/>
          </a:xfrm>
        </p:spPr>
        <p:txBody>
          <a:bodyPr anchor="t">
            <a:normAutofit/>
          </a:bodyPr>
          <a:lstStyle/>
          <a:p>
            <a:r>
              <a:rPr lang="he-IL" sz="4000" b="0" i="0" u="none" strike="noStrike">
                <a:solidFill>
                  <a:schemeClr val="bg1"/>
                </a:solidFill>
                <a:effectLst/>
                <a:latin typeface="Arial" panose="020B0604020202020204" pitchFamily="34" charset="0"/>
              </a:rPr>
              <a:t>ייחודיות ומקוריות</a:t>
            </a:r>
            <a:endParaRPr lang="he-IL" sz="4000">
              <a:solidFill>
                <a:schemeClr val="bg1"/>
              </a:solidFill>
            </a:endParaRPr>
          </a:p>
        </p:txBody>
      </p:sp>
      <p:sp>
        <p:nvSpPr>
          <p:cNvPr id="3" name="מציין מיקום תוכן 2">
            <a:extLst>
              <a:ext uri="{FF2B5EF4-FFF2-40B4-BE49-F238E27FC236}">
                <a16:creationId xmlns:a16="http://schemas.microsoft.com/office/drawing/2014/main" id="{914AD939-A5CD-FF0D-6E3A-842E6E089D30}"/>
              </a:ext>
            </a:extLst>
          </p:cNvPr>
          <p:cNvSpPr>
            <a:spLocks noGrp="1"/>
          </p:cNvSpPr>
          <p:nvPr>
            <p:ph idx="1"/>
          </p:nvPr>
        </p:nvSpPr>
        <p:spPr>
          <a:xfrm>
            <a:off x="838200" y="3146400"/>
            <a:ext cx="4391024" cy="2454300"/>
          </a:xfrm>
        </p:spPr>
        <p:txBody>
          <a:bodyPr>
            <a:normAutofit/>
          </a:bodyPr>
          <a:lstStyle/>
          <a:p>
            <a:r>
              <a:rPr lang="he-IL" sz="1900" b="0" i="0" u="none" strike="noStrike">
                <a:solidFill>
                  <a:schemeClr val="bg1">
                    <a:alpha val="80000"/>
                  </a:schemeClr>
                </a:solidFill>
                <a:effectLst/>
                <a:latin typeface="Arial" panose="020B0604020202020204" pitchFamily="34" charset="0"/>
              </a:rPr>
              <a:t>הרכיב שהכי תורם למקוריות של המשחק הוא הרכיב של הזרימה, מכיוון שהעיצוב של המשחק בין אם זה הנראות, הצבעים והמוזיקה הממריצה שרצה ברקע ששואבת לך את הפוקוס וגורמת לך להיות נמרץ עם אדרנלין ומוכן להילחם לבין העניין של עיצוב הדמויות הנשקים והתלבושות שניתן לרכוש להן וגם כמובן להשוויץ בהם.</a:t>
            </a:r>
            <a:endParaRPr lang="he-IL" sz="1900">
              <a:solidFill>
                <a:schemeClr val="bg1">
                  <a:alpha val="80000"/>
                </a:schemeClr>
              </a:solidFill>
            </a:endParaRPr>
          </a:p>
        </p:txBody>
      </p:sp>
      <p:grpSp>
        <p:nvGrpSpPr>
          <p:cNvPr id="11" name="Group 10">
            <a:extLst>
              <a:ext uri="{FF2B5EF4-FFF2-40B4-BE49-F238E27FC236}">
                <a16:creationId xmlns:a16="http://schemas.microsoft.com/office/drawing/2014/main" id="{D44E3F87-3D58-4B03-86B2-15A5C5B9C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841376"/>
            <a:ext cx="5260976" cy="4707593"/>
            <a:chOff x="6096000" y="841376"/>
            <a:chExt cx="5260976" cy="4707593"/>
          </a:xfrm>
          <a:effectLst>
            <a:outerShdw blurRad="381000" dist="152400" dir="5400000" algn="ctr" rotWithShape="0">
              <a:srgbClr val="000000">
                <a:alpha val="10000"/>
              </a:srgbClr>
            </a:outerShdw>
          </a:effectLst>
        </p:grpSpPr>
        <p:grpSp>
          <p:nvGrpSpPr>
            <p:cNvPr id="12" name="Group 11">
              <a:extLst>
                <a:ext uri="{FF2B5EF4-FFF2-40B4-BE49-F238E27FC236}">
                  <a16:creationId xmlns:a16="http://schemas.microsoft.com/office/drawing/2014/main" id="{B4D09509-F6FC-47A6-B196-CCCFD8E830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16" name="Freeform: Shape 15">
                <a:extLst>
                  <a:ext uri="{FF2B5EF4-FFF2-40B4-BE49-F238E27FC236}">
                    <a16:creationId xmlns:a16="http://schemas.microsoft.com/office/drawing/2014/main" id="{BA5B9D66-192D-4F12-964D-2B23A1D27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C9C14E68-C469-4A71-AF08-169DB545F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3" name="Group 12">
              <a:extLst>
                <a:ext uri="{FF2B5EF4-FFF2-40B4-BE49-F238E27FC236}">
                  <a16:creationId xmlns:a16="http://schemas.microsoft.com/office/drawing/2014/main" id="{B2C18990-7F62-45E8-B68F-47E95E4812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4" name="Freeform: Shape 13">
                <a:extLst>
                  <a:ext uri="{FF2B5EF4-FFF2-40B4-BE49-F238E27FC236}">
                    <a16:creationId xmlns:a16="http://schemas.microsoft.com/office/drawing/2014/main" id="{AC206BB2-3759-4DF0-9932-7445B6367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381FA6FA-3CB6-4F57-8871-82DDE5BE8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4" name="מדיה מקוונת 3" title="Brawlhalla Season 6 Fabled City Music|In-Game">
            <a:hlinkClick r:id="" action="ppaction://media"/>
            <a:extLst>
              <a:ext uri="{FF2B5EF4-FFF2-40B4-BE49-F238E27FC236}">
                <a16:creationId xmlns:a16="http://schemas.microsoft.com/office/drawing/2014/main" id="{04482A86-FD9C-682E-C9F0-55DF6E1F9A5F}"/>
              </a:ext>
            </a:extLst>
          </p:cNvPr>
          <p:cNvPicPr>
            <a:picLocks noRot="1" noChangeAspect="1"/>
          </p:cNvPicPr>
          <p:nvPr>
            <a:videoFile r:link="rId1"/>
          </p:nvPr>
        </p:nvPicPr>
        <p:blipFill>
          <a:blip r:embed="rId4"/>
          <a:stretch>
            <a:fillRect/>
          </a:stretch>
        </p:blipFill>
        <p:spPr>
          <a:xfrm>
            <a:off x="6541932" y="1648232"/>
            <a:ext cx="4369112" cy="2468548"/>
          </a:xfrm>
          <a:prstGeom prst="rect">
            <a:avLst/>
          </a:prstGeom>
        </p:spPr>
      </p:pic>
    </p:spTree>
    <p:extLst>
      <p:ext uri="{BB962C8B-B14F-4D97-AF65-F5344CB8AC3E}">
        <p14:creationId xmlns:p14="http://schemas.microsoft.com/office/powerpoint/2010/main" val="3205988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4" descr="צילום תקריב של מסך LED אדום, כחול וכתום">
            <a:extLst>
              <a:ext uri="{FF2B5EF4-FFF2-40B4-BE49-F238E27FC236}">
                <a16:creationId xmlns:a16="http://schemas.microsoft.com/office/drawing/2014/main" id="{B64040E1-E754-52EF-6198-0B565CC6CD9B}"/>
              </a:ext>
            </a:extLst>
          </p:cNvPr>
          <p:cNvPicPr>
            <a:picLocks noChangeAspect="1"/>
          </p:cNvPicPr>
          <p:nvPr/>
        </p:nvPicPr>
        <p:blipFill rotWithShape="1">
          <a:blip r:embed="rId2"/>
          <a:srcRect l="21428" r="25913" b="-2"/>
          <a:stretch/>
        </p:blipFill>
        <p:spPr>
          <a:xfrm>
            <a:off x="-1" y="-2"/>
            <a:ext cx="5410198" cy="6858002"/>
          </a:xfrm>
          <a:prstGeom prst="rect">
            <a:avLst/>
          </a:prstGeom>
        </p:spPr>
      </p:pic>
      <p:sp useBgFill="1">
        <p:nvSpPr>
          <p:cNvPr id="26"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852EA5E1-48BF-3A85-5964-6C2C72624ED2}"/>
              </a:ext>
            </a:extLst>
          </p:cNvPr>
          <p:cNvSpPr>
            <a:spLocks noGrp="1"/>
          </p:cNvSpPr>
          <p:nvPr>
            <p:ph type="title"/>
          </p:nvPr>
        </p:nvSpPr>
        <p:spPr>
          <a:xfrm>
            <a:off x="6115317" y="405685"/>
            <a:ext cx="5464968" cy="1559301"/>
          </a:xfrm>
        </p:spPr>
        <p:txBody>
          <a:bodyPr>
            <a:normAutofit/>
          </a:bodyPr>
          <a:lstStyle/>
          <a:p>
            <a:r>
              <a:rPr lang="he-IL" sz="4000"/>
              <a:t>קרדיט</a:t>
            </a:r>
          </a:p>
        </p:txBody>
      </p:sp>
      <p:sp>
        <p:nvSpPr>
          <p:cNvPr id="27" name="מציין מיקום תוכן 2">
            <a:extLst>
              <a:ext uri="{FF2B5EF4-FFF2-40B4-BE49-F238E27FC236}">
                <a16:creationId xmlns:a16="http://schemas.microsoft.com/office/drawing/2014/main" id="{AD81C38A-3029-AD18-7153-039AA4F9A0E9}"/>
              </a:ext>
            </a:extLst>
          </p:cNvPr>
          <p:cNvSpPr>
            <a:spLocks noGrp="1"/>
          </p:cNvSpPr>
          <p:nvPr>
            <p:ph idx="1"/>
          </p:nvPr>
        </p:nvSpPr>
        <p:spPr>
          <a:xfrm>
            <a:off x="6115317" y="2743200"/>
            <a:ext cx="5247340" cy="3496878"/>
          </a:xfrm>
        </p:spPr>
        <p:txBody>
          <a:bodyPr anchor="ctr">
            <a:normAutofit/>
          </a:bodyPr>
          <a:lstStyle/>
          <a:p>
            <a:r>
              <a:rPr lang="he-IL" sz="2000">
                <a:hlinkClick r:id="rId3"/>
              </a:rPr>
              <a:t>סרטון שמאלי בחלק הזרימה</a:t>
            </a:r>
            <a:endParaRPr lang="he-IL" sz="2000"/>
          </a:p>
          <a:p>
            <a:r>
              <a:rPr lang="he-IL" sz="2000">
                <a:hlinkClick r:id="rId4"/>
              </a:rPr>
              <a:t>סרטון ימני בחלק הזרימה</a:t>
            </a:r>
            <a:endParaRPr lang="he-IL" sz="2000"/>
          </a:p>
          <a:p>
            <a:r>
              <a:rPr lang="he-IL" sz="2000">
                <a:hlinkClick r:id="rId5"/>
              </a:rPr>
              <a:t>סרטון תחתון בחלק הרגשות</a:t>
            </a:r>
            <a:endParaRPr lang="he-IL" sz="2000"/>
          </a:p>
          <a:p>
            <a:r>
              <a:rPr lang="he-IL" sz="2000">
                <a:hlinkClick r:id="rId6"/>
              </a:rPr>
              <a:t>תמונה של </a:t>
            </a:r>
            <a:r>
              <a:rPr lang="en-US" sz="2000">
                <a:hlinkClick r:id="rId6"/>
              </a:rPr>
              <a:t>Valhalla</a:t>
            </a:r>
            <a:endParaRPr lang="he-IL" sz="2000"/>
          </a:p>
        </p:txBody>
      </p:sp>
    </p:spTree>
    <p:extLst>
      <p:ext uri="{BB962C8B-B14F-4D97-AF65-F5344CB8AC3E}">
        <p14:creationId xmlns:p14="http://schemas.microsoft.com/office/powerpoint/2010/main" val="1882012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כותרת 1">
            <a:extLst>
              <a:ext uri="{FF2B5EF4-FFF2-40B4-BE49-F238E27FC236}">
                <a16:creationId xmlns:a16="http://schemas.microsoft.com/office/drawing/2014/main" id="{8B3B608A-653E-57B9-4C9B-0AE72542124C}"/>
              </a:ext>
            </a:extLst>
          </p:cNvPr>
          <p:cNvSpPr>
            <a:spLocks noGrp="1"/>
          </p:cNvSpPr>
          <p:nvPr>
            <p:ph type="title"/>
          </p:nvPr>
        </p:nvSpPr>
        <p:spPr>
          <a:xfrm>
            <a:off x="838200" y="448721"/>
            <a:ext cx="4707671" cy="1225650"/>
          </a:xfrm>
        </p:spPr>
        <p:txBody>
          <a:bodyPr anchor="b">
            <a:normAutofit/>
          </a:bodyPr>
          <a:lstStyle/>
          <a:p>
            <a:r>
              <a:rPr lang="he-IL" sz="3800" b="1" i="0" strike="noStrike">
                <a:solidFill>
                  <a:schemeClr val="bg1"/>
                </a:solidFill>
                <a:effectLst/>
                <a:latin typeface="Arial" panose="020B0604020202020204" pitchFamily="34" charset="0"/>
              </a:rPr>
              <a:t>אתגר</a:t>
            </a:r>
            <a:endParaRPr lang="he-IL" sz="3800" b="1">
              <a:solidFill>
                <a:schemeClr val="bg1"/>
              </a:solidFill>
            </a:endParaRPr>
          </a:p>
        </p:txBody>
      </p:sp>
      <p:cxnSp>
        <p:nvCxnSpPr>
          <p:cNvPr id="31" name="Straight Connector 30">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מציין מיקום תוכן 2">
            <a:extLst>
              <a:ext uri="{FF2B5EF4-FFF2-40B4-BE49-F238E27FC236}">
                <a16:creationId xmlns:a16="http://schemas.microsoft.com/office/drawing/2014/main" id="{028CBFE1-5B52-67C6-4FB8-0A56D98A6E96}"/>
              </a:ext>
            </a:extLst>
          </p:cNvPr>
          <p:cNvSpPr>
            <a:spLocks noGrp="1"/>
          </p:cNvSpPr>
          <p:nvPr>
            <p:ph idx="1"/>
          </p:nvPr>
        </p:nvSpPr>
        <p:spPr>
          <a:xfrm>
            <a:off x="897769" y="1909192"/>
            <a:ext cx="4586513" cy="3647710"/>
          </a:xfrm>
        </p:spPr>
        <p:txBody>
          <a:bodyPr>
            <a:normAutofit/>
          </a:bodyPr>
          <a:lstStyle/>
          <a:p>
            <a:pPr rtl="1" fontAlgn="base">
              <a:spcBef>
                <a:spcPts val="0"/>
              </a:spcBef>
              <a:spcAft>
                <a:spcPts val="600"/>
              </a:spcAft>
              <a:buFont typeface="Arial" panose="020B0604020202020204" pitchFamily="34" charset="0"/>
              <a:buChar char="•"/>
            </a:pPr>
            <a:r>
              <a:rPr lang="he-IL" sz="1000" b="0" i="0" u="none" strike="noStrike">
                <a:solidFill>
                  <a:schemeClr val="bg1"/>
                </a:solidFill>
                <a:effectLst/>
                <a:latin typeface="Arial" panose="020B0604020202020204" pitchFamily="34" charset="0"/>
              </a:rPr>
              <a:t>הכישורים הדרושים על מנת לשחק הם כישורי תגובה מהירה, אסטרטגיה, הבנה של יכולות שונות של דמויות ונשקים, ויכולת לקרוא את המתנגדים כמו כן צריך גם מיומנויות בקרת תנועה ותזמון נכון.</a:t>
            </a:r>
          </a:p>
          <a:p>
            <a:pPr marL="0" indent="0" rtl="1" fontAlgn="base">
              <a:spcBef>
                <a:spcPts val="0"/>
              </a:spcBef>
              <a:spcAft>
                <a:spcPts val="600"/>
              </a:spcAft>
              <a:buNone/>
            </a:pPr>
            <a:endParaRPr lang="he-IL" sz="1000" b="0" i="0" u="none" strike="noStrike">
              <a:solidFill>
                <a:schemeClr val="bg1"/>
              </a:solidFill>
              <a:effectLst/>
              <a:latin typeface="Arial" panose="020B0604020202020204" pitchFamily="34" charset="0"/>
            </a:endParaRPr>
          </a:p>
          <a:p>
            <a:pPr rtl="1" fontAlgn="base">
              <a:spcBef>
                <a:spcPts val="0"/>
              </a:spcBef>
              <a:spcAft>
                <a:spcPts val="600"/>
              </a:spcAft>
              <a:buFont typeface="Arial" panose="020B0604020202020204" pitchFamily="34" charset="0"/>
              <a:buChar char="•"/>
            </a:pPr>
            <a:r>
              <a:rPr lang="he-IL" sz="1000" b="0" i="0" u="none" strike="noStrike">
                <a:solidFill>
                  <a:schemeClr val="bg1"/>
                </a:solidFill>
                <a:effectLst/>
                <a:latin typeface="Arial" panose="020B0604020202020204" pitchFamily="34" charset="0"/>
              </a:rPr>
              <a:t>מבחינת חווית המשחק ברשת אין אפשרות לבחור רמת קושי ידנית באופן ישיר, התחרותיות ורמת הקושי במשחק מושפעות מרמת המיומנות של השחקנים האחרים, אך מצד שני ניתן לשחק נגד בוטים ברמות קושי שונות : קל,בינוני, קשה וקיצוני, כל רמה מגבירה את יכולת הבוט לקבל החלטות, להגיב לפעולות השחקן ולהשתמש במכניקות המשחק בצורה יעילה יותר. זה מאפשר לשחקנים מכל רמות המיומנות לתרגל וליהנות מהמשחק בקצב שמתאים להם, בין אם הם מחפשים חוויה רגועה יותר או שואפים לאתגר את כישוריהם מול יריבים קשים יותר.</a:t>
            </a:r>
          </a:p>
          <a:p>
            <a:pPr marL="0" indent="0" rtl="1" fontAlgn="base">
              <a:spcBef>
                <a:spcPts val="0"/>
              </a:spcBef>
              <a:spcAft>
                <a:spcPts val="600"/>
              </a:spcAft>
              <a:buNone/>
            </a:pPr>
            <a:endParaRPr lang="he-IL" sz="1000" b="0" i="0" u="none" strike="noStrike">
              <a:solidFill>
                <a:schemeClr val="bg1"/>
              </a:solidFill>
              <a:effectLst/>
              <a:latin typeface="Arial" panose="020B0604020202020204" pitchFamily="34" charset="0"/>
            </a:endParaRPr>
          </a:p>
          <a:p>
            <a:pPr rtl="1" fontAlgn="base">
              <a:spcBef>
                <a:spcPts val="0"/>
              </a:spcBef>
              <a:spcAft>
                <a:spcPts val="600"/>
              </a:spcAft>
              <a:buFont typeface="Arial" panose="020B0604020202020204" pitchFamily="34" charset="0"/>
              <a:buChar char="•"/>
            </a:pPr>
            <a:r>
              <a:rPr lang="he-IL" sz="1000" b="0" i="0" u="none" strike="noStrike">
                <a:solidFill>
                  <a:schemeClr val="bg1"/>
                </a:solidFill>
                <a:effectLst/>
                <a:latin typeface="Arial" panose="020B0604020202020204" pitchFamily="34" charset="0"/>
              </a:rPr>
              <a:t>השינוי הדינמי כאשר משחקים ברשת משתנה לפי היריבים אבל ככל שהשחקן משתפר ככה גם המשחק ימצא משחקים עם אנשים עם יכולות כמו שלו פחות או יותר ולכן המשחק יהיה קשה גם לבן אדם שממש טוב במשחק, אבל ניתן גם להיכנס לסתם שרתים שאנשים פתחו וככה זה פשוט תלוי בן אדם אם אתה ממש טוב נגד מישהו ממש גרוע ניתן לנחש מה יקרה בסיבוב הנוכחי, במקרה של משחק נגד המחשב, ככל שהשחקן ישתפר יהיה לו יותר קל נגד רמת הבוט הנוכחי ועל מנת להשתפר יצטרך לבחור רמה יותר מתקדמת של בוט אך כמובן שרמת הטובות של הבוט מוגבלת ובאיזה שהוא שלב כבר לשחקן יהיה משעמם נגד בוטים ויצטרך לשחק מול אנשים ברשת ששם יקבל אתגר ראוי (שוב - בהנחה והוא משתמש ב </a:t>
            </a:r>
            <a:r>
              <a:rPr lang="en-US" sz="1000" b="0" i="0" u="none" strike="noStrike">
                <a:solidFill>
                  <a:schemeClr val="bg1"/>
                </a:solidFill>
                <a:effectLst/>
                <a:latin typeface="Arial" panose="020B0604020202020204" pitchFamily="34" charset="0"/>
              </a:rPr>
              <a:t>matchmaking </a:t>
            </a:r>
            <a:r>
              <a:rPr lang="he-IL" sz="1000" b="0" i="0" u="none" strike="noStrike">
                <a:solidFill>
                  <a:schemeClr val="bg1"/>
                </a:solidFill>
                <a:effectLst/>
                <a:latin typeface="Arial" panose="020B0604020202020204" pitchFamily="34" charset="0"/>
              </a:rPr>
              <a:t>של המשחק ולא נכנס לסתם שרת).</a:t>
            </a:r>
            <a:br>
              <a:rPr lang="he-IL" sz="1000" b="0">
                <a:solidFill>
                  <a:schemeClr val="bg1"/>
                </a:solidFill>
                <a:effectLst/>
              </a:rPr>
            </a:br>
            <a:endParaRPr lang="he-IL" sz="1000">
              <a:solidFill>
                <a:schemeClr val="bg1"/>
              </a:solidFill>
            </a:endParaRPr>
          </a:p>
        </p:txBody>
      </p:sp>
      <p:cxnSp>
        <p:nvCxnSpPr>
          <p:cNvPr id="33" name="Straight Connector 3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מדיה מקוונת 5" title="INSANE 2s COMBOS - Brawlhalla 2v2 Highlights #1 (sandstorm, boomie, cosolix, cake..)">
            <a:hlinkClick r:id="" action="ppaction://media"/>
            <a:extLst>
              <a:ext uri="{FF2B5EF4-FFF2-40B4-BE49-F238E27FC236}">
                <a16:creationId xmlns:a16="http://schemas.microsoft.com/office/drawing/2014/main" id="{410A1871-863A-0CE2-F4E5-B450E4F64D5A}"/>
              </a:ext>
            </a:extLst>
          </p:cNvPr>
          <p:cNvPicPr>
            <a:picLocks noRot="1" noChangeAspect="1"/>
          </p:cNvPicPr>
          <p:nvPr>
            <a:videoFile r:link="rId1"/>
          </p:nvPr>
        </p:nvPicPr>
        <p:blipFill>
          <a:blip r:embed="rId3"/>
          <a:stretch>
            <a:fillRect/>
          </a:stretch>
        </p:blipFill>
        <p:spPr>
          <a:xfrm>
            <a:off x="6525453" y="1828200"/>
            <a:ext cx="5666547" cy="3201599"/>
          </a:xfrm>
          <a:prstGeom prst="rect">
            <a:avLst/>
          </a:prstGeom>
        </p:spPr>
      </p:pic>
    </p:spTree>
    <p:extLst>
      <p:ext uri="{BB962C8B-B14F-4D97-AF65-F5344CB8AC3E}">
        <p14:creationId xmlns:p14="http://schemas.microsoft.com/office/powerpoint/2010/main" val="3428621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F8BFBCA-C0DA-A9F7-B320-18419459BBAF}"/>
              </a:ext>
            </a:extLst>
          </p:cNvPr>
          <p:cNvSpPr>
            <a:spLocks noGrp="1"/>
          </p:cNvSpPr>
          <p:nvPr>
            <p:ph type="title"/>
          </p:nvPr>
        </p:nvSpPr>
        <p:spPr>
          <a:xfrm>
            <a:off x="838200" y="-308643"/>
            <a:ext cx="10515600" cy="1325563"/>
          </a:xfrm>
        </p:spPr>
        <p:txBody>
          <a:bodyPr>
            <a:normAutofit/>
          </a:bodyPr>
          <a:lstStyle/>
          <a:p>
            <a:pPr algn="ctr"/>
            <a:r>
              <a:rPr lang="he-IL" sz="8000" b="0" i="0" u="none" strike="noStrike" dirty="0">
                <a:solidFill>
                  <a:srgbClr val="000000"/>
                </a:solidFill>
                <a:effectLst/>
                <a:latin typeface="Arial" panose="020B0604020202020204" pitchFamily="34" charset="0"/>
              </a:rPr>
              <a:t>זרימה</a:t>
            </a:r>
            <a:endParaRPr lang="he-IL" sz="8000" dirty="0"/>
          </a:p>
        </p:txBody>
      </p:sp>
      <p:sp>
        <p:nvSpPr>
          <p:cNvPr id="3" name="מציין מיקום תוכן 2">
            <a:extLst>
              <a:ext uri="{FF2B5EF4-FFF2-40B4-BE49-F238E27FC236}">
                <a16:creationId xmlns:a16="http://schemas.microsoft.com/office/drawing/2014/main" id="{D544DA11-CAB3-A372-4633-F9A2EF1A4943}"/>
              </a:ext>
            </a:extLst>
          </p:cNvPr>
          <p:cNvSpPr>
            <a:spLocks noGrp="1"/>
          </p:cNvSpPr>
          <p:nvPr>
            <p:ph idx="1"/>
          </p:nvPr>
        </p:nvSpPr>
        <p:spPr>
          <a:xfrm>
            <a:off x="838200" y="831015"/>
            <a:ext cx="10515600" cy="2808623"/>
          </a:xfrm>
        </p:spPr>
        <p:txBody>
          <a:bodyPr/>
          <a:lstStyle/>
          <a:p>
            <a:pPr algn="r" rtl="1" fontAlgn="base">
              <a:spcBef>
                <a:spcPts val="0"/>
              </a:spcBef>
              <a:spcAft>
                <a:spcPts val="0"/>
              </a:spcAft>
              <a:buFont typeface="Arial" panose="020B0604020202020204" pitchFamily="34" charset="0"/>
              <a:buChar char="•"/>
            </a:pPr>
            <a:r>
              <a:rPr lang="he-IL" sz="1800" b="0" i="0" u="none" strike="noStrike" dirty="0">
                <a:solidFill>
                  <a:srgbClr val="000000"/>
                </a:solidFill>
                <a:effectLst/>
                <a:latin typeface="Arial" panose="020B0604020202020204" pitchFamily="34" charset="0"/>
              </a:rPr>
              <a:t>בשביל מיקוד תשומת הלב של השחקן המשחק משתמש בגרפיקה צבעונית, מוזיקה דינמית, ומשחק מהיר כדי לשמור על תשומת הלב של השחקן, מה שאומר שמספיק להזיז את העיניים לשנייה מהמסך ולמצוא את הדמות שלך מתה.</a:t>
            </a:r>
          </a:p>
          <a:p>
            <a:pPr marL="0" indent="0" algn="r" rtl="1" fontAlgn="base">
              <a:spcBef>
                <a:spcPts val="0"/>
              </a:spcBef>
              <a:spcAft>
                <a:spcPts val="0"/>
              </a:spcAft>
              <a:buNone/>
            </a:pPr>
            <a:endParaRPr lang="he-IL" sz="1800" b="0" i="0" u="none" strike="noStrike" dirty="0">
              <a:solidFill>
                <a:srgbClr val="000000"/>
              </a:solidFill>
              <a:effectLst/>
              <a:latin typeface="Arial" panose="020B0604020202020204" pitchFamily="34" charset="0"/>
            </a:endParaRPr>
          </a:p>
          <a:p>
            <a:pPr algn="r" rtl="1" fontAlgn="base">
              <a:spcBef>
                <a:spcPts val="0"/>
              </a:spcBef>
              <a:spcAft>
                <a:spcPts val="0"/>
              </a:spcAft>
              <a:buFont typeface="Arial" panose="020B0604020202020204" pitchFamily="34" charset="0"/>
              <a:buChar char="•"/>
            </a:pPr>
            <a:r>
              <a:rPr lang="he-IL" sz="1800" b="0" i="0" u="none" strike="noStrike" dirty="0">
                <a:solidFill>
                  <a:srgbClr val="000000"/>
                </a:solidFill>
                <a:effectLst/>
                <a:latin typeface="Arial" panose="020B0604020202020204" pitchFamily="34" charset="0"/>
              </a:rPr>
              <a:t>תחושת שליטה המשחק מאפשר לשחקנים לבחור מתוך מגוון דמויות עם יכולות ייחודיות, מה שנותן תחושה של שליטה על האסטרטגיה והסגנון, כל פעולה יכולה להוביל לתוצאה שונה לגמרי מספיק שבטעות נלחץ כפתור לא נכון ואפשר למצוא את עצמך מת ומפסיד בסיבוב הנוכחי בגלל לחיצה אחת לא נכונה זה במיוחד נכון כאשר כמות החיים של השחקן נמוכה הכוונה לאדומה וכל מכה קטנה מעיפה אותו יותר חזק מאשר יש לו חיים ירוקים.</a:t>
            </a:r>
          </a:p>
          <a:p>
            <a:pPr marL="0" indent="0" algn="r" rtl="1" fontAlgn="base">
              <a:spcBef>
                <a:spcPts val="0"/>
              </a:spcBef>
              <a:spcAft>
                <a:spcPts val="0"/>
              </a:spcAft>
              <a:buNone/>
            </a:pPr>
            <a:endParaRPr lang="he-IL" sz="1800" b="0" i="0" u="none" strike="noStrike" dirty="0">
              <a:solidFill>
                <a:srgbClr val="000000"/>
              </a:solidFill>
              <a:effectLst/>
              <a:latin typeface="Arial" panose="020B0604020202020204" pitchFamily="34" charset="0"/>
            </a:endParaRPr>
          </a:p>
          <a:p>
            <a:pPr algn="r" rtl="1" fontAlgn="base">
              <a:spcBef>
                <a:spcPts val="0"/>
              </a:spcBef>
              <a:spcAft>
                <a:spcPts val="0"/>
              </a:spcAft>
              <a:buFont typeface="Arial" panose="020B0604020202020204" pitchFamily="34" charset="0"/>
              <a:buChar char="•"/>
            </a:pPr>
            <a:r>
              <a:rPr lang="he-IL" sz="1800" b="0" i="0" u="none" strike="noStrike" dirty="0">
                <a:solidFill>
                  <a:srgbClr val="000000"/>
                </a:solidFill>
                <a:effectLst/>
                <a:latin typeface="Arial" panose="020B0604020202020204" pitchFamily="34" charset="0"/>
              </a:rPr>
              <a:t>משוב על הצלחה או כישלון בעזרת ניקוד של סטטיסטיקה של איך הלך המשחק כמה נזק כל אחד עשה או קיבל כמה הרג וכמה מת, תזוזות מיוחדות ואנימציות כמו למשל כאשר שחקן עף מהמפה ולא רואים אותו יש אפקט נוצץ על המסך מאותו אזור שעף השחקן על מנת להרוג שאותו שחקן נפסל והודעות במשחק כמו צעקות של </a:t>
            </a:r>
            <a:r>
              <a:rPr lang="en-US" sz="1800" b="0" i="0" u="none" strike="noStrike" dirty="0">
                <a:solidFill>
                  <a:srgbClr val="000000"/>
                </a:solidFill>
                <a:effectLst/>
                <a:latin typeface="Arial" panose="020B0604020202020204" pitchFamily="34" charset="0"/>
              </a:rPr>
              <a:t>KO </a:t>
            </a:r>
            <a:r>
              <a:rPr lang="he-IL" sz="1800" b="0" i="0" u="none" strike="noStrike" dirty="0">
                <a:solidFill>
                  <a:srgbClr val="000000"/>
                </a:solidFill>
                <a:effectLst/>
                <a:latin typeface="Arial" panose="020B0604020202020204" pitchFamily="34" charset="0"/>
              </a:rPr>
              <a:t>וכדומה.</a:t>
            </a:r>
          </a:p>
          <a:p>
            <a:pPr marL="0" indent="0">
              <a:buNone/>
            </a:pPr>
            <a:endParaRPr lang="he-IL" dirty="0"/>
          </a:p>
        </p:txBody>
      </p:sp>
      <p:pic>
        <p:nvPicPr>
          <p:cNvPr id="5" name="תמונה 4" descr="תמונה שמכילה צילום מסך, סרט מצויר, משחק מחשב, תוכנת משחקי וידאו&#10;&#10;התיאור נוצר באופן אוטומטי">
            <a:extLst>
              <a:ext uri="{FF2B5EF4-FFF2-40B4-BE49-F238E27FC236}">
                <a16:creationId xmlns:a16="http://schemas.microsoft.com/office/drawing/2014/main" id="{FF9AFF19-8982-28E9-CEB1-A2349D2781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2275" y="3859128"/>
            <a:ext cx="4391526" cy="2808623"/>
          </a:xfrm>
          <a:prstGeom prst="rect">
            <a:avLst/>
          </a:prstGeom>
        </p:spPr>
      </p:pic>
      <p:pic>
        <p:nvPicPr>
          <p:cNvPr id="7" name="תמונה 6" descr="תמונה שמכילה תמונה, סרט מצויר, אומנות&#10;&#10;התיאור נוצר באופן אוטומטי">
            <a:extLst>
              <a:ext uri="{FF2B5EF4-FFF2-40B4-BE49-F238E27FC236}">
                <a16:creationId xmlns:a16="http://schemas.microsoft.com/office/drawing/2014/main" id="{E6F94504-41DC-070E-CA4F-51185850A0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859128"/>
            <a:ext cx="4993107" cy="2808623"/>
          </a:xfrm>
          <a:prstGeom prst="rect">
            <a:avLst/>
          </a:prstGeom>
        </p:spPr>
      </p:pic>
    </p:spTree>
    <p:extLst>
      <p:ext uri="{BB962C8B-B14F-4D97-AF65-F5344CB8AC3E}">
        <p14:creationId xmlns:p14="http://schemas.microsoft.com/office/powerpoint/2010/main" val="4231140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7">
            <a:extLst>
              <a:ext uri="{FF2B5EF4-FFF2-40B4-BE49-F238E27FC236}">
                <a16:creationId xmlns:a16="http://schemas.microsoft.com/office/drawing/2014/main" id="{A3C210E6-A35A-4F68-8D60-801A019C7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תמונה 6" descr="תמונה שמכילה טקסט, צילום מסך, תוכנה, תכונות מולטימדיה&#10;&#10;התיאור נוצר באופן אוטומטי">
            <a:extLst>
              <a:ext uri="{FF2B5EF4-FFF2-40B4-BE49-F238E27FC236}">
                <a16:creationId xmlns:a16="http://schemas.microsoft.com/office/drawing/2014/main" id="{8448C37C-F1B0-2810-6190-22D207EB4867}"/>
              </a:ext>
            </a:extLst>
          </p:cNvPr>
          <p:cNvPicPr>
            <a:picLocks noChangeAspect="1"/>
          </p:cNvPicPr>
          <p:nvPr/>
        </p:nvPicPr>
        <p:blipFill rotWithShape="1">
          <a:blip r:embed="rId2"/>
          <a:srcRect l="4547" r="7255" b="-2"/>
          <a:stretch/>
        </p:blipFill>
        <p:spPr>
          <a:xfrm>
            <a:off x="313638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13" name="תמונה 12" descr="תמונה שמכילה טקסט, צילום מסך, תכונות מולטימדיה, תוכנה&#10;&#10;התיאור נוצר באופן אוטומטי">
            <a:extLst>
              <a:ext uri="{FF2B5EF4-FFF2-40B4-BE49-F238E27FC236}">
                <a16:creationId xmlns:a16="http://schemas.microsoft.com/office/drawing/2014/main" id="{7997047B-B824-EC42-D81C-E6EECCD6257F}"/>
              </a:ext>
            </a:extLst>
          </p:cNvPr>
          <p:cNvPicPr>
            <a:picLocks noChangeAspect="1"/>
          </p:cNvPicPr>
          <p:nvPr/>
        </p:nvPicPr>
        <p:blipFill rotWithShape="1">
          <a:blip r:embed="rId3"/>
          <a:srcRect l="10768" r="4740" b="3"/>
          <a:stretch/>
        </p:blipFill>
        <p:spPr>
          <a:xfrm>
            <a:off x="7381690" y="3456433"/>
            <a:ext cx="4810310" cy="3401568"/>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p:spPr>
      </p:pic>
      <p:pic>
        <p:nvPicPr>
          <p:cNvPr id="5" name="תמונה 4" descr="תמונה שמכילה טקסט, צילום מסך, סרט מצויר, סרטים מצוירים&#10;&#10;התיאור נוצר באופן אוטומטי">
            <a:extLst>
              <a:ext uri="{FF2B5EF4-FFF2-40B4-BE49-F238E27FC236}">
                <a16:creationId xmlns:a16="http://schemas.microsoft.com/office/drawing/2014/main" id="{716A63F1-5E79-6595-14D1-7DDA66A0113B}"/>
              </a:ext>
            </a:extLst>
          </p:cNvPr>
          <p:cNvPicPr>
            <a:picLocks noChangeAspect="1"/>
          </p:cNvPicPr>
          <p:nvPr/>
        </p:nvPicPr>
        <p:blipFill rotWithShape="1">
          <a:blip r:embed="rId4"/>
          <a:srcRect l="4881" r="8238" b="-1"/>
          <a:stretch/>
        </p:blipFill>
        <p:spPr>
          <a:xfrm>
            <a:off x="318942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25" name="Freeform: Shape 19">
            <a:extLst>
              <a:ext uri="{FF2B5EF4-FFF2-40B4-BE49-F238E27FC236}">
                <a16:creationId xmlns:a16="http://schemas.microsoft.com/office/drawing/2014/main" id="{AC0D06B0-F19C-459E-B221-A34B506FB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21">
            <a:extLst>
              <a:ext uri="{FF2B5EF4-FFF2-40B4-BE49-F238E27FC236}">
                <a16:creationId xmlns:a16="http://schemas.microsoft.com/office/drawing/2014/main" id="{345B26DA-1C6B-4C66-81C9-9C1877FC2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EA9BC212-7BF8-23A7-AA6B-D194C63A0D1F}"/>
              </a:ext>
            </a:extLst>
          </p:cNvPr>
          <p:cNvSpPr>
            <a:spLocks noGrp="1"/>
          </p:cNvSpPr>
          <p:nvPr>
            <p:ph type="title"/>
          </p:nvPr>
        </p:nvSpPr>
        <p:spPr>
          <a:xfrm>
            <a:off x="448056" y="685800"/>
            <a:ext cx="2807208" cy="1325563"/>
          </a:xfrm>
        </p:spPr>
        <p:txBody>
          <a:bodyPr>
            <a:normAutofit/>
          </a:bodyPr>
          <a:lstStyle/>
          <a:p>
            <a:r>
              <a:rPr lang="he-IL" sz="2800" b="0" i="0" u="none" strike="noStrike">
                <a:effectLst/>
                <a:latin typeface="Arial" panose="020B0604020202020204" pitchFamily="34" charset="0"/>
              </a:rPr>
              <a:t>שעשוע</a:t>
            </a:r>
            <a:endParaRPr lang="he-IL" sz="2800"/>
          </a:p>
        </p:txBody>
      </p:sp>
      <p:sp>
        <p:nvSpPr>
          <p:cNvPr id="24" name="Rectangle 23">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5840"/>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מציין מיקום תוכן 2">
            <a:extLst>
              <a:ext uri="{FF2B5EF4-FFF2-40B4-BE49-F238E27FC236}">
                <a16:creationId xmlns:a16="http://schemas.microsoft.com/office/drawing/2014/main" id="{C5A7465F-5640-2EA7-65E0-4871FE56BD03}"/>
              </a:ext>
            </a:extLst>
          </p:cNvPr>
          <p:cNvSpPr>
            <a:spLocks noGrp="1"/>
          </p:cNvSpPr>
          <p:nvPr>
            <p:ph idx="1"/>
          </p:nvPr>
        </p:nvSpPr>
        <p:spPr>
          <a:xfrm>
            <a:off x="448056" y="2258568"/>
            <a:ext cx="2807208" cy="3922776"/>
          </a:xfrm>
        </p:spPr>
        <p:txBody>
          <a:bodyPr>
            <a:normAutofit/>
          </a:bodyPr>
          <a:lstStyle/>
          <a:p>
            <a:pPr rtl="1" fontAlgn="base">
              <a:spcBef>
                <a:spcPts val="0"/>
              </a:spcBef>
              <a:spcAft>
                <a:spcPts val="0"/>
              </a:spcAft>
              <a:buFont typeface="Arial" panose="020B0604020202020204" pitchFamily="34" charset="0"/>
              <a:buChar char="•"/>
            </a:pPr>
            <a:r>
              <a:rPr lang="he-IL" sz="1700" b="0" i="0" u="none" strike="noStrike">
                <a:effectLst/>
                <a:latin typeface="Arial" panose="020B0604020202020204" pitchFamily="34" charset="0"/>
              </a:rPr>
              <a:t>דברים נחמדים שניתן לעשות שלא קשורים ישירות למטרת המשחק הם לאסוף תלבושות לדמויות, להשתתף באירועים זמניים, ולנסות מצבי משחק שונים.</a:t>
            </a:r>
          </a:p>
          <a:p>
            <a:pPr marL="0" indent="0" rtl="1" fontAlgn="base">
              <a:spcBef>
                <a:spcPts val="0"/>
              </a:spcBef>
              <a:spcAft>
                <a:spcPts val="0"/>
              </a:spcAft>
              <a:buNone/>
            </a:pPr>
            <a:endParaRPr lang="he-IL" sz="1700" b="0" i="0" u="none" strike="noStrike">
              <a:effectLst/>
              <a:latin typeface="Arial" panose="020B0604020202020204" pitchFamily="34" charset="0"/>
            </a:endParaRPr>
          </a:p>
          <a:p>
            <a:pPr rtl="1" fontAlgn="base">
              <a:spcBef>
                <a:spcPts val="0"/>
              </a:spcBef>
              <a:spcAft>
                <a:spcPts val="0"/>
              </a:spcAft>
              <a:buFont typeface="Arial" panose="020B0604020202020204" pitchFamily="34" charset="0"/>
              <a:buChar char="•"/>
            </a:pPr>
            <a:r>
              <a:rPr lang="he-IL" sz="1700" b="0" i="0" u="none" strike="noStrike">
                <a:effectLst/>
                <a:latin typeface="Arial" panose="020B0604020202020204" pitchFamily="34" charset="0"/>
              </a:rPr>
              <a:t>סוגי השחקנים שלהם מתאים המשחק הם התחרותיים בזכות הפוקוס על משחק רב משתתפים אונליין, אך גם לאספנים בזכות המגוון הרחב של דמויות ואירועים.</a:t>
            </a:r>
          </a:p>
          <a:p>
            <a:pPr marL="0" indent="0">
              <a:buNone/>
            </a:pPr>
            <a:endParaRPr lang="he-IL" sz="1700"/>
          </a:p>
        </p:txBody>
      </p:sp>
      <p:pic>
        <p:nvPicPr>
          <p:cNvPr id="9" name="תמונה 8" descr="תמונה שמכילה טקסט, צילום מסך, תכונות מולטימדיה, תוכנה&#10;&#10;התיאור נוצר באופן אוטומטי">
            <a:extLst>
              <a:ext uri="{FF2B5EF4-FFF2-40B4-BE49-F238E27FC236}">
                <a16:creationId xmlns:a16="http://schemas.microsoft.com/office/drawing/2014/main" id="{ACD07411-E1D3-1C6D-DC87-1EBB85786598}"/>
              </a:ext>
            </a:extLst>
          </p:cNvPr>
          <p:cNvPicPr>
            <a:picLocks noChangeAspect="1"/>
          </p:cNvPicPr>
          <p:nvPr/>
        </p:nvPicPr>
        <p:blipFill rotWithShape="1">
          <a:blip r:embed="rId5"/>
          <a:srcRect l="9561" r="5990" b="-1"/>
          <a:stretch/>
        </p:blipFill>
        <p:spPr>
          <a:xfrm>
            <a:off x="7404372" y="10"/>
            <a:ext cx="4787628"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p:spPr>
      </p:pic>
    </p:spTree>
    <p:extLst>
      <p:ext uri="{BB962C8B-B14F-4D97-AF65-F5344CB8AC3E}">
        <p14:creationId xmlns:p14="http://schemas.microsoft.com/office/powerpoint/2010/main" val="2844176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כותרת 1">
            <a:extLst>
              <a:ext uri="{FF2B5EF4-FFF2-40B4-BE49-F238E27FC236}">
                <a16:creationId xmlns:a16="http://schemas.microsoft.com/office/drawing/2014/main" id="{1469D0E8-E8E7-88AC-DC38-7CB725B9FE4C}"/>
              </a:ext>
            </a:extLst>
          </p:cNvPr>
          <p:cNvSpPr>
            <a:spLocks noGrp="1"/>
          </p:cNvSpPr>
          <p:nvPr>
            <p:ph type="title"/>
          </p:nvPr>
        </p:nvSpPr>
        <p:spPr>
          <a:xfrm>
            <a:off x="938907" y="282800"/>
            <a:ext cx="5217172" cy="1288673"/>
          </a:xfrm>
        </p:spPr>
        <p:txBody>
          <a:bodyPr anchor="b">
            <a:normAutofit/>
          </a:bodyPr>
          <a:lstStyle/>
          <a:p>
            <a:r>
              <a:rPr lang="he-IL" b="0" i="0" u="none" strike="noStrike">
                <a:solidFill>
                  <a:schemeClr val="bg1"/>
                </a:solidFill>
                <a:effectLst/>
                <a:latin typeface="Arial" panose="020B0604020202020204" pitchFamily="34" charset="0"/>
              </a:rPr>
              <a:t>רגשות</a:t>
            </a:r>
            <a:endParaRPr lang="he-IL">
              <a:solidFill>
                <a:schemeClr val="bg1"/>
              </a:solidFill>
            </a:endParaRPr>
          </a:p>
        </p:txBody>
      </p:sp>
      <p:sp>
        <p:nvSpPr>
          <p:cNvPr id="3" name="מציין מיקום תוכן 2">
            <a:extLst>
              <a:ext uri="{FF2B5EF4-FFF2-40B4-BE49-F238E27FC236}">
                <a16:creationId xmlns:a16="http://schemas.microsoft.com/office/drawing/2014/main" id="{8C810688-96B5-EDE8-CC2D-5F719E464876}"/>
              </a:ext>
            </a:extLst>
          </p:cNvPr>
          <p:cNvSpPr>
            <a:spLocks noGrp="1"/>
          </p:cNvSpPr>
          <p:nvPr>
            <p:ph idx="1"/>
          </p:nvPr>
        </p:nvSpPr>
        <p:spPr>
          <a:xfrm>
            <a:off x="938906" y="1715151"/>
            <a:ext cx="5217173" cy="4351338"/>
          </a:xfrm>
        </p:spPr>
        <p:txBody>
          <a:bodyPr>
            <a:normAutofit/>
          </a:bodyPr>
          <a:lstStyle/>
          <a:p>
            <a:pPr rtl="1" fontAlgn="base">
              <a:spcBef>
                <a:spcPts val="0"/>
              </a:spcBef>
              <a:spcAft>
                <a:spcPts val="0"/>
              </a:spcAft>
              <a:buFont typeface="Arial" panose="020B0604020202020204" pitchFamily="34" charset="0"/>
              <a:buChar char="•"/>
            </a:pPr>
            <a:r>
              <a:rPr lang="he-IL" sz="1800" b="0" i="0" u="none" strike="noStrike">
                <a:solidFill>
                  <a:schemeClr val="bg1"/>
                </a:solidFill>
                <a:effectLst/>
                <a:latin typeface="Arial" panose="020B0604020202020204" pitchFamily="34" charset="0"/>
              </a:rPr>
              <a:t>כאשר שיחקתי בפעם הראשונה הרגשתי ריגוש ואדרנלין מקצב המשחק המהיר, התחרותיות של להילחם וגם נורא אהבתי את זה שמלא אנשים נלחמו במפה בו זמנית ומספיק בהתחלה שלחצתי על כמה מקשים במהירות ורנדומליות עם מזל של טיימינג מזה שהשחקן השני בדיוק היה מטר ממני עשיתי כמה טריקים מגניבים והעפתי אנשים מהמפה וזה גרם לי להרגיש מגניב, להפתעתי לא ניצחו אותי בכזאת קלות בהתחלה והצלחתי גם להילחם טוב בתור משחק ראשון וזאת תודות ל </a:t>
            </a:r>
            <a:r>
              <a:rPr lang="en-US" sz="1800" b="0" i="0" u="none" strike="noStrike">
                <a:solidFill>
                  <a:schemeClr val="bg1"/>
                </a:solidFill>
                <a:effectLst/>
                <a:latin typeface="Arial" panose="020B0604020202020204" pitchFamily="34" charset="0"/>
              </a:rPr>
              <a:t>matchmaking </a:t>
            </a:r>
            <a:r>
              <a:rPr lang="he-IL" sz="1800" b="0" i="0" u="none" strike="noStrike">
                <a:solidFill>
                  <a:schemeClr val="bg1"/>
                </a:solidFill>
                <a:effectLst/>
                <a:latin typeface="Arial" panose="020B0604020202020204" pitchFamily="34" charset="0"/>
              </a:rPr>
              <a:t> שלהם שכנראה עובדת טוב מאוד.</a:t>
            </a:r>
          </a:p>
          <a:p>
            <a:pPr marL="0" indent="0" rtl="1" fontAlgn="base">
              <a:spcBef>
                <a:spcPts val="0"/>
              </a:spcBef>
              <a:spcAft>
                <a:spcPts val="0"/>
              </a:spcAft>
              <a:buNone/>
            </a:pPr>
            <a:endParaRPr lang="he-IL" sz="1800" b="0" i="0" u="none" strike="noStrike">
              <a:solidFill>
                <a:schemeClr val="bg1"/>
              </a:solidFill>
              <a:effectLst/>
              <a:latin typeface="Arial" panose="020B0604020202020204" pitchFamily="34" charset="0"/>
            </a:endParaRPr>
          </a:p>
          <a:p>
            <a:pPr rtl="1" fontAlgn="base">
              <a:spcBef>
                <a:spcPts val="0"/>
              </a:spcBef>
              <a:spcAft>
                <a:spcPts val="0"/>
              </a:spcAft>
              <a:buFont typeface="Arial" panose="020B0604020202020204" pitchFamily="34" charset="0"/>
              <a:buChar char="•"/>
            </a:pPr>
            <a:r>
              <a:rPr lang="he-IL" sz="1800" b="0" i="0" u="none" strike="noStrike">
                <a:solidFill>
                  <a:schemeClr val="bg1"/>
                </a:solidFill>
                <a:effectLst/>
                <a:latin typeface="Arial" panose="020B0604020202020204" pitchFamily="34" charset="0"/>
              </a:rPr>
              <a:t>עיצוב המשחק תורם בכך שזה משחק עם המון המון צבעים שעוזרים לך להתרכז במשחק ולנסות למצוא את השחקן שלך אם יש המון שחקנים על המפה והמוזיקה עם קצב מהיר גורמת לך לרצות לפעול כמה שיותר מהר ולעמוד בקצב.</a:t>
            </a:r>
          </a:p>
          <a:p>
            <a:pPr marL="0" indent="0">
              <a:buNone/>
            </a:pPr>
            <a:endParaRPr lang="he-IL" sz="1800">
              <a:solidFill>
                <a:schemeClr val="bg1"/>
              </a:solidFill>
            </a:endParaRPr>
          </a:p>
        </p:txBody>
      </p:sp>
      <p:grpSp>
        <p:nvGrpSpPr>
          <p:cNvPr id="22" name="Graphic 4">
            <a:extLst>
              <a:ext uri="{FF2B5EF4-FFF2-40B4-BE49-F238E27FC236}">
                <a16:creationId xmlns:a16="http://schemas.microsoft.com/office/drawing/2014/main" id="{D92F9A1A-77F4-4E16-958B-64BB489FFE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22349" y="739986"/>
            <a:ext cx="975169" cy="975171"/>
            <a:chOff x="5829300" y="3162300"/>
            <a:chExt cx="532256" cy="532257"/>
          </a:xfrm>
          <a:solidFill>
            <a:schemeClr val="bg1"/>
          </a:solidFill>
        </p:grpSpPr>
        <p:sp>
          <p:nvSpPr>
            <p:cNvPr id="23" name="Freeform: Shape 22">
              <a:extLst>
                <a:ext uri="{FF2B5EF4-FFF2-40B4-BE49-F238E27FC236}">
                  <a16:creationId xmlns:a16="http://schemas.microsoft.com/office/drawing/2014/main" id="{819A42ED-6B91-49E6-9BDB-6339893E9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3B732C3B-202D-4B4E-9C2B-283338B2A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38433EC-2142-4B86-B9BA-25AFE26299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F3A02D8-E8AA-47DC-B215-ED01D604EC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1A156CC-0ACD-4554-947F-A9FD30B6AB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36" name="Freeform: Shape 27">
              <a:extLst>
                <a:ext uri="{FF2B5EF4-FFF2-40B4-BE49-F238E27FC236}">
                  <a16:creationId xmlns:a16="http://schemas.microsoft.com/office/drawing/2014/main" id="{BBACA1F0-7581-48CC-BB3D-29D84E66B1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38" name="Freeform: Shape 28">
              <a:extLst>
                <a:ext uri="{FF2B5EF4-FFF2-40B4-BE49-F238E27FC236}">
                  <a16:creationId xmlns:a16="http://schemas.microsoft.com/office/drawing/2014/main" id="{48C34CDB-6796-4AA3-9001-DA5B717D7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40" name="Freeform: Shape 29">
              <a:extLst>
                <a:ext uri="{FF2B5EF4-FFF2-40B4-BE49-F238E27FC236}">
                  <a16:creationId xmlns:a16="http://schemas.microsoft.com/office/drawing/2014/main" id="{79D783F9-0F69-4135-9961-9BAB1C1A68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FFBBC22-B7E4-49E9-9BD1-36B5F62991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E179D1A-1F7F-41FF-A993-7DB78E9EB3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565B3A8-B9D8-4EA9-B3DA-DDB2A574B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891E65D-798E-4741-A582-606A9152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A8BAB8E0-D711-471F-8EB7-6F8C42092B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pic>
        <p:nvPicPr>
          <p:cNvPr id="4" name="מדיה מקוונת 3" title="Sweaty gamer meme">
            <a:hlinkClick r:id="" action="ppaction://media"/>
            <a:extLst>
              <a:ext uri="{FF2B5EF4-FFF2-40B4-BE49-F238E27FC236}">
                <a16:creationId xmlns:a16="http://schemas.microsoft.com/office/drawing/2014/main" id="{5DDD4590-B1B0-46D3-585E-E5E51A10758C}"/>
              </a:ext>
            </a:extLst>
          </p:cNvPr>
          <p:cNvPicPr>
            <a:picLocks noRot="1" noChangeAspect="1"/>
          </p:cNvPicPr>
          <p:nvPr>
            <a:videoFile r:link="rId1"/>
          </p:nvPr>
        </p:nvPicPr>
        <p:blipFill>
          <a:blip r:embed="rId3"/>
          <a:stretch>
            <a:fillRect/>
          </a:stretch>
        </p:blipFill>
        <p:spPr>
          <a:xfrm>
            <a:off x="7442141" y="322504"/>
            <a:ext cx="3908049" cy="2931037"/>
          </a:xfrm>
          <a:prstGeom prst="rect">
            <a:avLst/>
          </a:prstGeom>
        </p:spPr>
      </p:pic>
      <p:pic>
        <p:nvPicPr>
          <p:cNvPr id="6" name="תמונה 5" descr="תמונה שמכילה אומנות&#10;&#10;התיאור נוצר באופן אוטומטי">
            <a:extLst>
              <a:ext uri="{FF2B5EF4-FFF2-40B4-BE49-F238E27FC236}">
                <a16:creationId xmlns:a16="http://schemas.microsoft.com/office/drawing/2014/main" id="{FA358937-321C-B887-5E80-03ADD3CDEB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6388" y="3504148"/>
            <a:ext cx="4763801" cy="2675057"/>
          </a:xfrm>
          <a:prstGeom prst="rect">
            <a:avLst/>
          </a:prstGeom>
        </p:spPr>
      </p:pic>
      <p:sp>
        <p:nvSpPr>
          <p:cNvPr id="37" name="Oval 36">
            <a:extLst>
              <a:ext uri="{FF2B5EF4-FFF2-40B4-BE49-F238E27FC236}">
                <a16:creationId xmlns:a16="http://schemas.microsoft.com/office/drawing/2014/main" id="{C4C270DE-0BEB-4372-B440-7EADA6FAFA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3877" y="4618784"/>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Oval 38">
            <a:extLst>
              <a:ext uri="{FF2B5EF4-FFF2-40B4-BE49-F238E27FC236}">
                <a16:creationId xmlns:a16="http://schemas.microsoft.com/office/drawing/2014/main" id="{757ACA0C-8702-4043-8D4D-582EAEDF1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3877" y="4618784"/>
            <a:ext cx="365021" cy="36502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4175286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תמונה 6" descr="תמונה שמכילה טקסט, צילום מסך, סרט מצויר, תוכנה&#10;&#10;התיאור נוצר באופן אוטומטי">
            <a:extLst>
              <a:ext uri="{FF2B5EF4-FFF2-40B4-BE49-F238E27FC236}">
                <a16:creationId xmlns:a16="http://schemas.microsoft.com/office/drawing/2014/main" id="{5C4B6AFA-46E5-7D29-70E3-23111CD31A9C}"/>
              </a:ext>
            </a:extLst>
          </p:cNvPr>
          <p:cNvPicPr>
            <a:picLocks noChangeAspect="1"/>
          </p:cNvPicPr>
          <p:nvPr/>
        </p:nvPicPr>
        <p:blipFill rotWithShape="1">
          <a:blip r:embed="rId2"/>
          <a:srcRect t="8054" r="-2" b="15212"/>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5" name="תמונה 4" descr="תמונה שמכילה ענן, שמיים, בחוץ, משחק מחשב&#10;&#10;התיאור נוצר באופן אוטומטי">
            <a:extLst>
              <a:ext uri="{FF2B5EF4-FFF2-40B4-BE49-F238E27FC236}">
                <a16:creationId xmlns:a16="http://schemas.microsoft.com/office/drawing/2014/main" id="{8CB8AEB4-FDDD-030E-D331-EB3C11176044}"/>
              </a:ext>
            </a:extLst>
          </p:cNvPr>
          <p:cNvPicPr>
            <a:picLocks noChangeAspect="1"/>
          </p:cNvPicPr>
          <p:nvPr/>
        </p:nvPicPr>
        <p:blipFill rotWithShape="1">
          <a:blip r:embed="rId3">
            <a:extLst>
              <a:ext uri="{28A0092B-C50C-407E-A947-70E740481C1C}">
                <a14:useLocalDpi xmlns:a14="http://schemas.microsoft.com/office/drawing/2010/main" val="0"/>
              </a:ext>
            </a:extLst>
          </a:blip>
          <a:srcRect t="11676" r="-2" b="6474"/>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32" name="Freeform: Shape 31">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4" name="Freeform: Shape 33">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כותרת 1">
            <a:extLst>
              <a:ext uri="{FF2B5EF4-FFF2-40B4-BE49-F238E27FC236}">
                <a16:creationId xmlns:a16="http://schemas.microsoft.com/office/drawing/2014/main" id="{1A20153A-78C6-691A-6684-E5DA19D09BD9}"/>
              </a:ext>
            </a:extLst>
          </p:cNvPr>
          <p:cNvSpPr>
            <a:spLocks noGrp="1"/>
          </p:cNvSpPr>
          <p:nvPr>
            <p:ph type="title"/>
          </p:nvPr>
        </p:nvSpPr>
        <p:spPr>
          <a:xfrm>
            <a:off x="448056" y="859536"/>
            <a:ext cx="4832802" cy="1243584"/>
          </a:xfrm>
        </p:spPr>
        <p:txBody>
          <a:bodyPr>
            <a:normAutofit/>
          </a:bodyPr>
          <a:lstStyle/>
          <a:p>
            <a:r>
              <a:rPr lang="he-IL" sz="3400" b="0" i="0" u="none" strike="noStrike">
                <a:effectLst/>
                <a:latin typeface="Arial" panose="020B0604020202020204" pitchFamily="34" charset="0"/>
              </a:rPr>
              <a:t>סיפור-רקע</a:t>
            </a:r>
            <a:endParaRPr lang="he-IL" sz="3400"/>
          </a:p>
        </p:txBody>
      </p:sp>
      <p:sp>
        <p:nvSpPr>
          <p:cNvPr id="36" name="Rectangle 35">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38" name="Rectangle 37">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מציין מיקום תוכן 2">
            <a:extLst>
              <a:ext uri="{FF2B5EF4-FFF2-40B4-BE49-F238E27FC236}">
                <a16:creationId xmlns:a16="http://schemas.microsoft.com/office/drawing/2014/main" id="{48607C19-9A8A-10CF-4B40-5A43200BF1BE}"/>
              </a:ext>
            </a:extLst>
          </p:cNvPr>
          <p:cNvSpPr>
            <a:spLocks noGrp="1"/>
          </p:cNvSpPr>
          <p:nvPr>
            <p:ph idx="1"/>
          </p:nvPr>
        </p:nvSpPr>
        <p:spPr>
          <a:xfrm>
            <a:off x="448056" y="2512611"/>
            <a:ext cx="4832803" cy="3664351"/>
          </a:xfrm>
        </p:spPr>
        <p:txBody>
          <a:bodyPr>
            <a:normAutofit/>
          </a:bodyPr>
          <a:lstStyle/>
          <a:p>
            <a:pPr rtl="1" fontAlgn="base">
              <a:spcBef>
                <a:spcPts val="0"/>
              </a:spcBef>
              <a:spcAft>
                <a:spcPts val="0"/>
              </a:spcAft>
              <a:buFont typeface="Arial" panose="020B0604020202020204" pitchFamily="34" charset="0"/>
              <a:buChar char="•"/>
            </a:pPr>
            <a:r>
              <a:rPr lang="he-IL" sz="2000" b="0" i="0" u="none" strike="noStrike">
                <a:effectLst/>
                <a:latin typeface="Arial" panose="020B0604020202020204" pitchFamily="34" charset="0"/>
              </a:rPr>
              <a:t>סיפור הרקע של המשחק מתרחש בעולם שבו הגיבורים הגדולים ביותר נאבקים זה בזה לניצחונות וכבוד בעולם שמגיע אחרי המוות בשם </a:t>
            </a:r>
            <a:r>
              <a:rPr lang="en-US" sz="2000" b="0" i="0" u="none" strike="noStrike">
                <a:effectLst/>
                <a:latin typeface="Arial" panose="020B0604020202020204" pitchFamily="34" charset="0"/>
              </a:rPr>
              <a:t>Valhalla </a:t>
            </a:r>
            <a:r>
              <a:rPr lang="he-IL" sz="2000" b="0" i="0" u="none" strike="noStrike">
                <a:effectLst/>
                <a:latin typeface="Arial" panose="020B0604020202020204" pitchFamily="34" charset="0"/>
              </a:rPr>
              <a:t> שזה העולם הבא של הלוחמים הגדולים לדברי המיתולוגיה הנורבגית, בנוסף לזה לכל דמות יש סיפור רקע משלה אבל המשחק לא מתמקד בזה יותר מידי זה אופציית קריאה לשחקנים</a:t>
            </a:r>
          </a:p>
          <a:p>
            <a:pPr marL="0" indent="0" rtl="1" fontAlgn="base">
              <a:spcBef>
                <a:spcPts val="0"/>
              </a:spcBef>
              <a:spcAft>
                <a:spcPts val="0"/>
              </a:spcAft>
              <a:buNone/>
            </a:pPr>
            <a:endParaRPr lang="he-IL" sz="2000" b="0" i="0" u="none" strike="noStrike">
              <a:effectLst/>
              <a:latin typeface="Arial" panose="020B0604020202020204" pitchFamily="34" charset="0"/>
            </a:endParaRPr>
          </a:p>
          <a:p>
            <a:pPr rtl="1" fontAlgn="base">
              <a:spcBef>
                <a:spcPts val="0"/>
              </a:spcBef>
              <a:spcAft>
                <a:spcPts val="0"/>
              </a:spcAft>
              <a:buFont typeface="Arial" panose="020B0604020202020204" pitchFamily="34" charset="0"/>
              <a:buChar char="•"/>
            </a:pPr>
            <a:r>
              <a:rPr lang="he-IL" sz="2000" b="0" i="0" u="none" strike="noStrike">
                <a:effectLst/>
                <a:latin typeface="Arial" panose="020B0604020202020204" pitchFamily="34" charset="0"/>
              </a:rPr>
              <a:t>סיפור הרקע מועבר לשחקן דרך קריאת הסיפור רקע של כל שחקן.</a:t>
            </a:r>
          </a:p>
          <a:p>
            <a:pPr marL="0" indent="0">
              <a:buNone/>
            </a:pPr>
            <a:endParaRPr lang="he-IL" sz="2000"/>
          </a:p>
        </p:txBody>
      </p:sp>
    </p:spTree>
    <p:extLst>
      <p:ext uri="{BB962C8B-B14F-4D97-AF65-F5344CB8AC3E}">
        <p14:creationId xmlns:p14="http://schemas.microsoft.com/office/powerpoint/2010/main" val="1649763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תמונה 4" descr="תמונה שמכילה צילום מסך, סרט מצויר, אוסף&#10;&#10;התיאור נוצר באופן אוטומטי">
            <a:extLst>
              <a:ext uri="{FF2B5EF4-FFF2-40B4-BE49-F238E27FC236}">
                <a16:creationId xmlns:a16="http://schemas.microsoft.com/office/drawing/2014/main" id="{48CABD67-F0CC-C082-5412-0B0702358779}"/>
              </a:ext>
            </a:extLst>
          </p:cNvPr>
          <p:cNvPicPr>
            <a:picLocks noChangeAspect="1"/>
          </p:cNvPicPr>
          <p:nvPr/>
        </p:nvPicPr>
        <p:blipFill rotWithShape="1">
          <a:blip r:embed="rId2">
            <a:alphaModFix amt="40000"/>
          </a:blip>
          <a:srcRect l="14909" r="14869"/>
          <a:stretch/>
        </p:blipFill>
        <p:spPr>
          <a:xfrm>
            <a:off x="20" y="10"/>
            <a:ext cx="12191979" cy="6857990"/>
          </a:xfrm>
          <a:prstGeom prst="rect">
            <a:avLst/>
          </a:prstGeom>
        </p:spPr>
      </p:pic>
      <p:sp>
        <p:nvSpPr>
          <p:cNvPr id="2" name="כותרת 1">
            <a:extLst>
              <a:ext uri="{FF2B5EF4-FFF2-40B4-BE49-F238E27FC236}">
                <a16:creationId xmlns:a16="http://schemas.microsoft.com/office/drawing/2014/main" id="{49E3E723-F49E-0C81-E8CD-B918DC0A2A04}"/>
              </a:ext>
            </a:extLst>
          </p:cNvPr>
          <p:cNvSpPr>
            <a:spLocks noGrp="1"/>
          </p:cNvSpPr>
          <p:nvPr>
            <p:ph type="title"/>
          </p:nvPr>
        </p:nvSpPr>
        <p:spPr>
          <a:xfrm>
            <a:off x="841249" y="941832"/>
            <a:ext cx="10506456" cy="2057400"/>
          </a:xfrm>
        </p:spPr>
        <p:txBody>
          <a:bodyPr anchor="b">
            <a:normAutofit/>
          </a:bodyPr>
          <a:lstStyle/>
          <a:p>
            <a:r>
              <a:rPr lang="he-IL" sz="5000" b="0" i="0" u="none" strike="noStrike">
                <a:solidFill>
                  <a:schemeClr val="bg1"/>
                </a:solidFill>
                <a:effectLst/>
                <a:latin typeface="Arial" panose="020B0604020202020204" pitchFamily="34" charset="0"/>
              </a:rPr>
              <a:t>דמויות</a:t>
            </a:r>
            <a:endParaRPr lang="he-IL" sz="5000">
              <a:solidFill>
                <a:schemeClr val="bg1"/>
              </a:solidFill>
            </a:endParaRP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מציין מיקום תוכן 2">
            <a:extLst>
              <a:ext uri="{FF2B5EF4-FFF2-40B4-BE49-F238E27FC236}">
                <a16:creationId xmlns:a16="http://schemas.microsoft.com/office/drawing/2014/main" id="{42FF30C8-D7E9-D202-388F-7259B39DAA23}"/>
              </a:ext>
            </a:extLst>
          </p:cNvPr>
          <p:cNvSpPr>
            <a:spLocks noGrp="1"/>
          </p:cNvSpPr>
          <p:nvPr>
            <p:ph idx="1"/>
          </p:nvPr>
        </p:nvSpPr>
        <p:spPr>
          <a:xfrm>
            <a:off x="841248" y="3502152"/>
            <a:ext cx="10506456" cy="2670048"/>
          </a:xfrm>
        </p:spPr>
        <p:txBody>
          <a:bodyPr>
            <a:normAutofit/>
          </a:bodyPr>
          <a:lstStyle/>
          <a:p>
            <a:pPr rtl="1" fontAlgn="base">
              <a:spcBef>
                <a:spcPts val="0"/>
              </a:spcBef>
              <a:spcAft>
                <a:spcPts val="600"/>
              </a:spcAft>
              <a:buFont typeface="Arial" panose="020B0604020202020204" pitchFamily="34" charset="0"/>
              <a:buChar char="•"/>
            </a:pPr>
            <a:r>
              <a:rPr lang="he-IL" sz="1700" b="0" i="0" u="none" strike="noStrike">
                <a:solidFill>
                  <a:schemeClr val="bg1"/>
                </a:solidFill>
                <a:effectLst/>
                <a:latin typeface="Arial" panose="020B0604020202020204" pitchFamily="34" charset="0"/>
              </a:rPr>
              <a:t>דמויות מרכזיות ומשניות הן כל ה"גיבורים" שהם בעצם הדמויות שהשחקנים יכולים לבחור וה"מתנגדים" זה השחקים שמשחקים מולנו שהם עובדים על אותו עקרון, אין "גיבור" או "מתנגד" עיקרי קבוע. כל דמות מביאה יכולות ונשקים ייחודיים.</a:t>
            </a:r>
          </a:p>
          <a:p>
            <a:pPr marL="0" indent="0" rtl="1" fontAlgn="base">
              <a:spcBef>
                <a:spcPts val="0"/>
              </a:spcBef>
              <a:spcAft>
                <a:spcPts val="600"/>
              </a:spcAft>
              <a:buNone/>
            </a:pPr>
            <a:endParaRPr lang="he-IL" sz="1700" b="0" i="0" u="none" strike="noStrike">
              <a:solidFill>
                <a:schemeClr val="bg1"/>
              </a:solidFill>
              <a:effectLst/>
              <a:latin typeface="Arial" panose="020B0604020202020204" pitchFamily="34" charset="0"/>
            </a:endParaRPr>
          </a:p>
          <a:p>
            <a:pPr rtl="1" fontAlgn="base">
              <a:spcBef>
                <a:spcPts val="0"/>
              </a:spcBef>
              <a:spcAft>
                <a:spcPts val="600"/>
              </a:spcAft>
              <a:buFont typeface="Arial" panose="020B0604020202020204" pitchFamily="34" charset="0"/>
              <a:buChar char="•"/>
            </a:pPr>
            <a:r>
              <a:rPr lang="he-IL" sz="1700" b="0" i="0" u="none" strike="noStrike">
                <a:solidFill>
                  <a:schemeClr val="bg1"/>
                </a:solidFill>
                <a:effectLst/>
                <a:latin typeface="Arial" panose="020B0604020202020204" pitchFamily="34" charset="0"/>
              </a:rPr>
              <a:t>אין דמויות משניות במשחק הזה כולן עיקריות בהתאם לבחירה של השחקן.</a:t>
            </a:r>
          </a:p>
          <a:p>
            <a:pPr marL="0" indent="0" rtl="1" fontAlgn="base">
              <a:spcBef>
                <a:spcPts val="0"/>
              </a:spcBef>
              <a:spcAft>
                <a:spcPts val="600"/>
              </a:spcAft>
              <a:buNone/>
            </a:pPr>
            <a:endParaRPr lang="he-IL" sz="1700" b="0" i="0" u="none" strike="noStrike">
              <a:solidFill>
                <a:schemeClr val="bg1"/>
              </a:solidFill>
              <a:effectLst/>
              <a:latin typeface="Arial" panose="020B0604020202020204" pitchFamily="34" charset="0"/>
            </a:endParaRPr>
          </a:p>
          <a:p>
            <a:pPr rtl="1" fontAlgn="base">
              <a:spcBef>
                <a:spcPts val="0"/>
              </a:spcBef>
              <a:spcAft>
                <a:spcPts val="600"/>
              </a:spcAft>
              <a:buFont typeface="Arial" panose="020B0604020202020204" pitchFamily="34" charset="0"/>
              <a:buChar char="•"/>
            </a:pPr>
            <a:r>
              <a:rPr lang="he-IL" sz="1700" b="0" i="0" u="none" strike="noStrike">
                <a:solidFill>
                  <a:schemeClr val="bg1"/>
                </a:solidFill>
                <a:effectLst/>
                <a:latin typeface="Arial" panose="020B0604020202020204" pitchFamily="34" charset="0"/>
              </a:rPr>
              <a:t>הדמויות קבועות לסיבוב הנוכחי אבל משתנות מאוד מסיבוב לסיבוב בהתאם לרצון של השחקן.</a:t>
            </a:r>
          </a:p>
          <a:p>
            <a:pPr marL="0" indent="0" rtl="1" fontAlgn="base">
              <a:spcBef>
                <a:spcPts val="0"/>
              </a:spcBef>
              <a:spcAft>
                <a:spcPts val="600"/>
              </a:spcAft>
              <a:buNone/>
            </a:pPr>
            <a:endParaRPr lang="he-IL" sz="1700" b="0">
              <a:solidFill>
                <a:schemeClr val="bg1"/>
              </a:solidFill>
              <a:effectLst/>
            </a:endParaRPr>
          </a:p>
          <a:p>
            <a:pPr rtl="1" fontAlgn="base">
              <a:spcBef>
                <a:spcPts val="0"/>
              </a:spcBef>
              <a:spcAft>
                <a:spcPts val="600"/>
              </a:spcAft>
              <a:buFont typeface="Arial" panose="020B0604020202020204" pitchFamily="34" charset="0"/>
              <a:buChar char="•"/>
            </a:pPr>
            <a:r>
              <a:rPr lang="he-IL" sz="1700" b="0" i="0" u="none" strike="noStrike">
                <a:solidFill>
                  <a:schemeClr val="bg1"/>
                </a:solidFill>
                <a:effectLst/>
                <a:latin typeface="Arial" panose="020B0604020202020204" pitchFamily="34" charset="0"/>
              </a:rPr>
              <a:t>הדמויות לא מתנהגות באופן שמזכיר רצון חופשי אלא יותר תלוי נתון לשליטת השחקן אלא אם כן מדברים על הבוטים שעיקר המטרה שלהם היא לפגוע בך ואין כל כך רצון חופשי.</a:t>
            </a:r>
          </a:p>
        </p:txBody>
      </p:sp>
    </p:spTree>
    <p:extLst>
      <p:ext uri="{BB962C8B-B14F-4D97-AF65-F5344CB8AC3E}">
        <p14:creationId xmlns:p14="http://schemas.microsoft.com/office/powerpoint/2010/main" val="372168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תמונה 4" descr="תמונה שמכילה טקסט, צילום מסך, תוכנה, תכונות מולטימדיה&#10;&#10;התיאור נוצר באופן אוטומטי">
            <a:extLst>
              <a:ext uri="{FF2B5EF4-FFF2-40B4-BE49-F238E27FC236}">
                <a16:creationId xmlns:a16="http://schemas.microsoft.com/office/drawing/2014/main" id="{67F5C428-2671-3270-A75F-095620577521}"/>
              </a:ext>
            </a:extLst>
          </p:cNvPr>
          <p:cNvPicPr>
            <a:picLocks noChangeAspect="1"/>
          </p:cNvPicPr>
          <p:nvPr/>
        </p:nvPicPr>
        <p:blipFill rotWithShape="1">
          <a:blip r:embed="rId2"/>
          <a:srcRect l="6157" r="15546"/>
          <a:stretch/>
        </p:blipFill>
        <p:spPr>
          <a:xfrm>
            <a:off x="3242695" y="10"/>
            <a:ext cx="8949307"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useBgFill="1">
        <p:nvSpPr>
          <p:cNvPr id="12" name="Freeform: Shape 11">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6F923AFE-1352-3580-9679-519766A76A68}"/>
              </a:ext>
            </a:extLst>
          </p:cNvPr>
          <p:cNvSpPr>
            <a:spLocks noGrp="1"/>
          </p:cNvSpPr>
          <p:nvPr>
            <p:ph type="title"/>
          </p:nvPr>
        </p:nvSpPr>
        <p:spPr>
          <a:xfrm>
            <a:off x="371094" y="1161288"/>
            <a:ext cx="3438144" cy="1125728"/>
          </a:xfrm>
        </p:spPr>
        <p:txBody>
          <a:bodyPr anchor="b">
            <a:normAutofit/>
          </a:bodyPr>
          <a:lstStyle/>
          <a:p>
            <a:r>
              <a:rPr lang="he-IL" sz="2800" b="0" i="0" u="none" strike="noStrike">
                <a:effectLst/>
                <a:latin typeface="Arial" panose="020B0604020202020204" pitchFamily="34" charset="0"/>
              </a:rPr>
              <a:t>עלילה</a:t>
            </a:r>
            <a:endParaRPr lang="he-IL" sz="2800"/>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מציין מיקום תוכן 2">
            <a:extLst>
              <a:ext uri="{FF2B5EF4-FFF2-40B4-BE49-F238E27FC236}">
                <a16:creationId xmlns:a16="http://schemas.microsoft.com/office/drawing/2014/main" id="{D6963D77-E420-70B8-BFE2-8EAA7A2614E7}"/>
              </a:ext>
            </a:extLst>
          </p:cNvPr>
          <p:cNvSpPr>
            <a:spLocks noGrp="1"/>
          </p:cNvSpPr>
          <p:nvPr>
            <p:ph idx="1"/>
          </p:nvPr>
        </p:nvSpPr>
        <p:spPr>
          <a:xfrm>
            <a:off x="371094" y="2718054"/>
            <a:ext cx="3438906" cy="3207258"/>
          </a:xfrm>
        </p:spPr>
        <p:txBody>
          <a:bodyPr anchor="t">
            <a:normAutofit/>
          </a:bodyPr>
          <a:lstStyle/>
          <a:p>
            <a:pPr rtl="1" fontAlgn="base">
              <a:spcBef>
                <a:spcPts val="0"/>
              </a:spcBef>
              <a:spcAft>
                <a:spcPts val="0"/>
              </a:spcAft>
              <a:buFont typeface="Arial" panose="020B0604020202020204" pitchFamily="34" charset="0"/>
              <a:buChar char="•"/>
            </a:pPr>
            <a:r>
              <a:rPr lang="he-IL" sz="1600" b="0" i="0" u="none" strike="noStrike">
                <a:effectLst/>
                <a:latin typeface="Arial" panose="020B0604020202020204" pitchFamily="34" charset="0"/>
              </a:rPr>
              <a:t>אין עלילה מרכזית המשחק מתמקד בעיקר קרבות של כאן ועכשיו, פתיחת דמויות חדשות ושדרוגן.</a:t>
            </a:r>
          </a:p>
          <a:p>
            <a:pPr marL="0" indent="0" rtl="1" fontAlgn="base">
              <a:spcBef>
                <a:spcPts val="0"/>
              </a:spcBef>
              <a:spcAft>
                <a:spcPts val="0"/>
              </a:spcAft>
              <a:buNone/>
            </a:pPr>
            <a:endParaRPr lang="he-IL" sz="1600" b="0" i="0" u="none" strike="noStrike">
              <a:effectLst/>
              <a:latin typeface="Arial" panose="020B0604020202020204" pitchFamily="34" charset="0"/>
            </a:endParaRPr>
          </a:p>
          <a:p>
            <a:pPr rtl="1" fontAlgn="base">
              <a:spcBef>
                <a:spcPts val="0"/>
              </a:spcBef>
              <a:spcAft>
                <a:spcPts val="0"/>
              </a:spcAft>
              <a:buFont typeface="Arial" panose="020B0604020202020204" pitchFamily="34" charset="0"/>
              <a:buChar char="•"/>
            </a:pPr>
            <a:r>
              <a:rPr lang="he-IL" sz="1600" b="0" i="0" u="none" strike="noStrike">
                <a:effectLst/>
                <a:latin typeface="Arial" panose="020B0604020202020204" pitchFamily="34" charset="0"/>
              </a:rPr>
              <a:t>אין עלילה לכן אין כל כך קשת דרמטית אבל ככל שהשחקן משתפר ככה גם עולה העניין של השעמום אם הוא הכי טוב בעולם והשיג את כל הדמויות והשדרוגים כנראה שלא יהיה לו כבר עם מי לשחק ולכן ישעמם אותו.</a:t>
            </a:r>
          </a:p>
          <a:p>
            <a:pPr marL="0" indent="0" rtl="1" fontAlgn="base">
              <a:spcBef>
                <a:spcPts val="0"/>
              </a:spcBef>
              <a:spcAft>
                <a:spcPts val="0"/>
              </a:spcAft>
              <a:buNone/>
            </a:pPr>
            <a:endParaRPr lang="he-IL" sz="1600" b="0" i="0" u="none" strike="noStrike">
              <a:effectLst/>
              <a:latin typeface="Arial" panose="020B0604020202020204" pitchFamily="34" charset="0"/>
            </a:endParaRPr>
          </a:p>
          <a:p>
            <a:pPr rtl="1" fontAlgn="base">
              <a:spcBef>
                <a:spcPts val="0"/>
              </a:spcBef>
              <a:spcAft>
                <a:spcPts val="0"/>
              </a:spcAft>
              <a:buFont typeface="Arial" panose="020B0604020202020204" pitchFamily="34" charset="0"/>
              <a:buChar char="•"/>
            </a:pPr>
            <a:r>
              <a:rPr lang="he-IL" sz="1600" b="0" i="0" u="none" strike="noStrike">
                <a:effectLst/>
                <a:latin typeface="Arial" panose="020B0604020202020204" pitchFamily="34" charset="0"/>
              </a:rPr>
              <a:t>השחקן משפיע על "עלילתו" האישית דרך הישגים, ניצחונות, והשתתפות באירועים.</a:t>
            </a:r>
          </a:p>
          <a:p>
            <a:pPr marL="0" indent="0">
              <a:buNone/>
            </a:pPr>
            <a:endParaRPr lang="he-IL" sz="1600"/>
          </a:p>
        </p:txBody>
      </p:sp>
    </p:spTree>
    <p:extLst>
      <p:ext uri="{BB962C8B-B14F-4D97-AF65-F5344CB8AC3E}">
        <p14:creationId xmlns:p14="http://schemas.microsoft.com/office/powerpoint/2010/main" val="512076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תמונה שמכילה טקסט, מכונת הימורים, צילום מסך, מכונת מזון&#10;&#10;התיאור נוצר באופן אוטומטי">
            <a:extLst>
              <a:ext uri="{FF2B5EF4-FFF2-40B4-BE49-F238E27FC236}">
                <a16:creationId xmlns:a16="http://schemas.microsoft.com/office/drawing/2014/main" id="{4D5E7CB9-51E1-39B0-ACFD-5E68808319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244" r="7797"/>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כותרת 1">
            <a:extLst>
              <a:ext uri="{FF2B5EF4-FFF2-40B4-BE49-F238E27FC236}">
                <a16:creationId xmlns:a16="http://schemas.microsoft.com/office/drawing/2014/main" id="{992DEFB8-7A38-0540-1DD9-5F361D8886AC}"/>
              </a:ext>
            </a:extLst>
          </p:cNvPr>
          <p:cNvSpPr>
            <a:spLocks noGrp="1"/>
          </p:cNvSpPr>
          <p:nvPr>
            <p:ph type="title"/>
          </p:nvPr>
        </p:nvSpPr>
        <p:spPr>
          <a:xfrm>
            <a:off x="7531610" y="365125"/>
            <a:ext cx="3822189" cy="1899912"/>
          </a:xfrm>
        </p:spPr>
        <p:txBody>
          <a:bodyPr>
            <a:normAutofit/>
          </a:bodyPr>
          <a:lstStyle/>
          <a:p>
            <a:r>
              <a:rPr lang="he-IL" sz="4000" b="0" i="0" u="none" strike="noStrike">
                <a:effectLst/>
                <a:latin typeface="Arial" panose="020B0604020202020204" pitchFamily="34" charset="0"/>
              </a:rPr>
              <a:t>עולם</a:t>
            </a:r>
            <a:endParaRPr lang="he-IL" sz="4000"/>
          </a:p>
        </p:txBody>
      </p:sp>
      <p:sp>
        <p:nvSpPr>
          <p:cNvPr id="3" name="מציין מיקום תוכן 2">
            <a:extLst>
              <a:ext uri="{FF2B5EF4-FFF2-40B4-BE49-F238E27FC236}">
                <a16:creationId xmlns:a16="http://schemas.microsoft.com/office/drawing/2014/main" id="{AB47E5E4-E5DC-5433-C3BD-C22A6D3F90AD}"/>
              </a:ext>
            </a:extLst>
          </p:cNvPr>
          <p:cNvSpPr>
            <a:spLocks noGrp="1"/>
          </p:cNvSpPr>
          <p:nvPr>
            <p:ph idx="1"/>
          </p:nvPr>
        </p:nvSpPr>
        <p:spPr>
          <a:xfrm>
            <a:off x="7531610" y="2434201"/>
            <a:ext cx="3822189" cy="3742762"/>
          </a:xfrm>
        </p:spPr>
        <p:txBody>
          <a:bodyPr>
            <a:normAutofit/>
          </a:bodyPr>
          <a:lstStyle/>
          <a:p>
            <a:pPr rtl="1" fontAlgn="base">
              <a:spcBef>
                <a:spcPts val="0"/>
              </a:spcBef>
              <a:spcAft>
                <a:spcPts val="0"/>
              </a:spcAft>
              <a:buFont typeface="Arial" panose="020B0604020202020204" pitchFamily="34" charset="0"/>
              <a:buChar char="•"/>
            </a:pPr>
            <a:r>
              <a:rPr lang="he-IL" sz="2000" b="0" i="0" u="none" strike="noStrike">
                <a:effectLst/>
                <a:latin typeface="Arial" panose="020B0604020202020204" pitchFamily="34" charset="0"/>
              </a:rPr>
              <a:t>העולם מורכב מזירות קרב שונות עם עיצובים ומכשולים ייחודיים.</a:t>
            </a:r>
          </a:p>
          <a:p>
            <a:pPr rtl="1" fontAlgn="base">
              <a:spcBef>
                <a:spcPts val="0"/>
              </a:spcBef>
              <a:spcAft>
                <a:spcPts val="0"/>
              </a:spcAft>
              <a:buFont typeface="Arial" panose="020B0604020202020204" pitchFamily="34" charset="0"/>
              <a:buChar char="•"/>
            </a:pPr>
            <a:br>
              <a:rPr lang="he-IL" sz="2000" b="0">
                <a:effectLst/>
              </a:rPr>
            </a:br>
            <a:r>
              <a:rPr lang="he-IL" sz="2000" b="0" i="0" u="none" strike="noStrike">
                <a:effectLst/>
                <a:latin typeface="Arial" panose="020B0604020202020204" pitchFamily="34" charset="0"/>
              </a:rPr>
              <a:t>השחקנים לומדים את העולם דרך התנסות במצבים שונים ובזירות הקרב השונות.</a:t>
            </a:r>
          </a:p>
          <a:p>
            <a:endParaRPr lang="he-IL" sz="2000"/>
          </a:p>
        </p:txBody>
      </p:sp>
    </p:spTree>
    <p:extLst>
      <p:ext uri="{BB962C8B-B14F-4D97-AF65-F5344CB8AC3E}">
        <p14:creationId xmlns:p14="http://schemas.microsoft.com/office/powerpoint/2010/main" val="1864176795"/>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TotalTime>
  <Words>931</Words>
  <Application>Microsoft Office PowerPoint</Application>
  <PresentationFormat>מסך רחב</PresentationFormat>
  <Paragraphs>48</Paragraphs>
  <Slides>11</Slides>
  <Notes>0</Notes>
  <HiddenSlides>0</HiddenSlides>
  <MMClips>3</MMClips>
  <ScaleCrop>false</ScaleCrop>
  <HeadingPairs>
    <vt:vector size="6" baseType="variant">
      <vt:variant>
        <vt:lpstr>גופנים בשימוש</vt:lpstr>
      </vt:variant>
      <vt:variant>
        <vt:i4>3</vt:i4>
      </vt:variant>
      <vt:variant>
        <vt:lpstr>ערכת נושא</vt:lpstr>
      </vt:variant>
      <vt:variant>
        <vt:i4>1</vt:i4>
      </vt:variant>
      <vt:variant>
        <vt:lpstr>כותרות שקופיות</vt:lpstr>
      </vt:variant>
      <vt:variant>
        <vt:i4>11</vt:i4>
      </vt:variant>
    </vt:vector>
  </HeadingPairs>
  <TitlesOfParts>
    <vt:vector size="15" baseType="lpstr">
      <vt:lpstr>Arial</vt:lpstr>
      <vt:lpstr>Calibri</vt:lpstr>
      <vt:lpstr>Calibri Light</vt:lpstr>
      <vt:lpstr>ערכת נושא Office</vt:lpstr>
      <vt:lpstr>מצגת של PowerPoint‏</vt:lpstr>
      <vt:lpstr>אתגר</vt:lpstr>
      <vt:lpstr>זרימה</vt:lpstr>
      <vt:lpstr>שעשוע</vt:lpstr>
      <vt:lpstr>רגשות</vt:lpstr>
      <vt:lpstr>סיפור-רקע</vt:lpstr>
      <vt:lpstr>דמויות</vt:lpstr>
      <vt:lpstr>עלילה</vt:lpstr>
      <vt:lpstr>עולם</vt:lpstr>
      <vt:lpstr>ייחודיות ומקוריות</vt:lpstr>
      <vt:lpstr>קרדיט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מיכאל אגרקוב</dc:creator>
  <cp:lastModifiedBy>מיכאל אגרקוב</cp:lastModifiedBy>
  <cp:revision>3</cp:revision>
  <dcterms:created xsi:type="dcterms:W3CDTF">2024-02-05T20:25:32Z</dcterms:created>
  <dcterms:modified xsi:type="dcterms:W3CDTF">2024-02-06T06:11:17Z</dcterms:modified>
</cp:coreProperties>
</file>